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56" r:id="rId2"/>
    <p:sldId id="271" r:id="rId3"/>
    <p:sldId id="272" r:id="rId4"/>
    <p:sldId id="273" r:id="rId5"/>
    <p:sldId id="322" r:id="rId6"/>
    <p:sldId id="312" r:id="rId7"/>
    <p:sldId id="314" r:id="rId8"/>
    <p:sldId id="315" r:id="rId9"/>
    <p:sldId id="316" r:id="rId10"/>
    <p:sldId id="321" r:id="rId11"/>
    <p:sldId id="317" r:id="rId12"/>
    <p:sldId id="318" r:id="rId13"/>
    <p:sldId id="319" r:id="rId14"/>
    <p:sldId id="323" r:id="rId15"/>
    <p:sldId id="324" r:id="rId16"/>
    <p:sldId id="320" r:id="rId17"/>
    <p:sldId id="325" r:id="rId18"/>
    <p:sldId id="326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2" r:id="rId43"/>
    <p:sldId id="351" r:id="rId44"/>
    <p:sldId id="353" r:id="rId45"/>
    <p:sldId id="354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55" r:id="rId56"/>
    <p:sldId id="356" r:id="rId57"/>
    <p:sldId id="357" r:id="rId58"/>
    <p:sldId id="358" r:id="rId59"/>
    <p:sldId id="360" r:id="rId60"/>
    <p:sldId id="359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443" r:id="rId88"/>
    <p:sldId id="397" r:id="rId89"/>
    <p:sldId id="398" r:id="rId90"/>
    <p:sldId id="399" r:id="rId91"/>
    <p:sldId id="400" r:id="rId92"/>
    <p:sldId id="401" r:id="rId93"/>
    <p:sldId id="402" r:id="rId94"/>
    <p:sldId id="403" r:id="rId95"/>
    <p:sldId id="404" r:id="rId96"/>
    <p:sldId id="405" r:id="rId97"/>
    <p:sldId id="406" r:id="rId98"/>
    <p:sldId id="437" r:id="rId99"/>
    <p:sldId id="438" r:id="rId100"/>
    <p:sldId id="407" r:id="rId101"/>
    <p:sldId id="439" r:id="rId102"/>
    <p:sldId id="442" r:id="rId103"/>
    <p:sldId id="440" r:id="rId104"/>
    <p:sldId id="441" r:id="rId105"/>
    <p:sldId id="409" r:id="rId106"/>
    <p:sldId id="410" r:id="rId107"/>
    <p:sldId id="413" r:id="rId108"/>
    <p:sldId id="414" r:id="rId109"/>
    <p:sldId id="415" r:id="rId110"/>
    <p:sldId id="416" r:id="rId111"/>
    <p:sldId id="417" r:id="rId112"/>
    <p:sldId id="418" r:id="rId113"/>
    <p:sldId id="419" r:id="rId114"/>
    <p:sldId id="420" r:id="rId115"/>
    <p:sldId id="421" r:id="rId116"/>
    <p:sldId id="422" r:id="rId117"/>
    <p:sldId id="423" r:id="rId118"/>
    <p:sldId id="425" r:id="rId119"/>
    <p:sldId id="424" r:id="rId120"/>
    <p:sldId id="427" r:id="rId121"/>
    <p:sldId id="426" r:id="rId122"/>
    <p:sldId id="428" r:id="rId123"/>
    <p:sldId id="429" r:id="rId124"/>
    <p:sldId id="430" r:id="rId125"/>
    <p:sldId id="432" r:id="rId126"/>
    <p:sldId id="435" r:id="rId127"/>
    <p:sldId id="431" r:id="rId128"/>
    <p:sldId id="436" r:id="rId129"/>
    <p:sldId id="433" r:id="rId130"/>
  </p:sldIdLst>
  <p:sldSz cx="9144000" cy="5143500" type="screen16x9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5788" autoAdjust="0"/>
  </p:normalViewPr>
  <p:slideViewPr>
    <p:cSldViewPr>
      <p:cViewPr varScale="1">
        <p:scale>
          <a:sx n="87" d="100"/>
          <a:sy n="87" d="100"/>
        </p:scale>
        <p:origin x="1012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__Microsoft_Excel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คิดเป็น ร้อยละ</c:v>
                </c:pt>
              </c:strCache>
            </c:strRef>
          </c:tx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Sheet5!$A$2:$A$10</c:f>
              <c:strCache>
                <c:ptCount val="9"/>
                <c:pt idx="0">
                  <c:v>เมืองบึงกาฬ</c:v>
                </c:pt>
                <c:pt idx="1">
                  <c:v>เซกา</c:v>
                </c:pt>
                <c:pt idx="2">
                  <c:v>โซ่พิสัย</c:v>
                </c:pt>
                <c:pt idx="3">
                  <c:v>พรเจริญ</c:v>
                </c:pt>
                <c:pt idx="4">
                  <c:v>ศรีวิไล</c:v>
                </c:pt>
                <c:pt idx="5">
                  <c:v>บึงโขงหลง</c:v>
                </c:pt>
                <c:pt idx="6">
                  <c:v>ปากคาด</c:v>
                </c:pt>
                <c:pt idx="7">
                  <c:v>บุ่งคล้า</c:v>
                </c:pt>
                <c:pt idx="8">
                  <c:v>จ.บึงกาฬ</c:v>
                </c:pt>
              </c:strCache>
            </c:strRef>
          </c:cat>
          <c:val>
            <c:numRef>
              <c:f>Sheet5!$B$2:$B$10</c:f>
              <c:numCache>
                <c:formatCode>0</c:formatCode>
                <c:ptCount val="9"/>
                <c:pt idx="0">
                  <c:v>65.384615384615387</c:v>
                </c:pt>
                <c:pt idx="1">
                  <c:v>48.484848484848484</c:v>
                </c:pt>
                <c:pt idx="2">
                  <c:v>35</c:v>
                </c:pt>
                <c:pt idx="3">
                  <c:v>93.333333333333329</c:v>
                </c:pt>
                <c:pt idx="4">
                  <c:v>53.333333333333336</c:v>
                </c:pt>
                <c:pt idx="5">
                  <c:v>46.666666666666664</c:v>
                </c:pt>
                <c:pt idx="6">
                  <c:v>95.833333333333329</c:v>
                </c:pt>
                <c:pt idx="7">
                  <c:v>83.333333333333329</c:v>
                </c:pt>
                <c:pt idx="8">
                  <c:v>59.090909090909093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66529544"/>
        <c:axId val="366528760"/>
        <c:axId val="0"/>
      </c:bar3DChart>
      <c:catAx>
        <c:axId val="366529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th-TH"/>
          </a:p>
        </c:txPr>
        <c:crossAx val="366528760"/>
        <c:crosses val="autoZero"/>
        <c:auto val="1"/>
        <c:lblAlgn val="ctr"/>
        <c:lblOffset val="100"/>
        <c:noMultiLvlLbl val="0"/>
      </c:catAx>
      <c:valAx>
        <c:axId val="366528760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800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66529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74225369479822"/>
          <c:y val="2.8252405949256341E-2"/>
          <c:w val="0.87225774630520181"/>
          <c:h val="0.68805737824438606"/>
        </c:manualLayout>
      </c:layout>
      <c:lineChart>
        <c:grouping val="stacked"/>
        <c:varyColors val="0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Sheet5!$J$2:$J$10</c:f>
              <c:strCache>
                <c:ptCount val="9"/>
                <c:pt idx="0">
                  <c:v>เมืองบึงกาฬ</c:v>
                </c:pt>
                <c:pt idx="1">
                  <c:v>เซกา</c:v>
                </c:pt>
                <c:pt idx="2">
                  <c:v>โซ่พิสัย</c:v>
                </c:pt>
                <c:pt idx="3">
                  <c:v>พรเจริญ</c:v>
                </c:pt>
                <c:pt idx="4">
                  <c:v>ศรีวิไล</c:v>
                </c:pt>
                <c:pt idx="5">
                  <c:v>บึงโขงหลง</c:v>
                </c:pt>
                <c:pt idx="6">
                  <c:v>ปากคาด</c:v>
                </c:pt>
                <c:pt idx="7">
                  <c:v>บุ่งคล้า</c:v>
                </c:pt>
                <c:pt idx="8">
                  <c:v>จ.บึงกาฬ</c:v>
                </c:pt>
              </c:strCache>
            </c:strRef>
          </c:cat>
          <c:val>
            <c:numRef>
              <c:f>Sheet5!$K$2:$K$10</c:f>
              <c:numCache>
                <c:formatCode>0.00</c:formatCode>
                <c:ptCount val="9"/>
                <c:pt idx="0">
                  <c:v>52.168576104746315</c:v>
                </c:pt>
                <c:pt idx="1">
                  <c:v>36.644718007443458</c:v>
                </c:pt>
                <c:pt idx="2">
                  <c:v>28.167880568186391</c:v>
                </c:pt>
                <c:pt idx="3">
                  <c:v>69.379057435948269</c:v>
                </c:pt>
                <c:pt idx="4">
                  <c:v>38.943653401484724</c:v>
                </c:pt>
                <c:pt idx="5">
                  <c:v>36.121574900665671</c:v>
                </c:pt>
                <c:pt idx="6">
                  <c:v>75.96023646751874</c:v>
                </c:pt>
                <c:pt idx="7">
                  <c:v>70.957212800681191</c:v>
                </c:pt>
                <c:pt idx="8">
                  <c:v>45.967690606797092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16624"/>
        <c:axId val="372040952"/>
      </c:lineChart>
      <c:catAx>
        <c:axId val="253416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2040952"/>
        <c:crosses val="autoZero"/>
        <c:auto val="1"/>
        <c:lblAlgn val="ctr"/>
        <c:lblOffset val="100"/>
        <c:noMultiLvlLbl val="0"/>
      </c:catAx>
      <c:valAx>
        <c:axId val="372040952"/>
        <c:scaling>
          <c:orientation val="minMax"/>
          <c:max val="100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53416624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1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Sheet6!$A$12:$A$20</c:f>
              <c:strCache>
                <c:ptCount val="9"/>
                <c:pt idx="0">
                  <c:v>รพ.บึงกาฬ</c:v>
                </c:pt>
                <c:pt idx="1">
                  <c:v>รพ.เซกา</c:v>
                </c:pt>
                <c:pt idx="2">
                  <c:v>รพ.โซ่พิสัย</c:v>
                </c:pt>
                <c:pt idx="3">
                  <c:v>รพ.พรเจริญ</c:v>
                </c:pt>
                <c:pt idx="4">
                  <c:v>รพ.บึงโขงหลง</c:v>
                </c:pt>
                <c:pt idx="5">
                  <c:v>รพ.บุ่งคล้า</c:v>
                </c:pt>
                <c:pt idx="6">
                  <c:v>รพ.ปากคาด</c:v>
                </c:pt>
                <c:pt idx="7">
                  <c:v>รพ.ศรีวิไล</c:v>
                </c:pt>
                <c:pt idx="8">
                  <c:v>จ.บึงกาฬ</c:v>
                </c:pt>
              </c:strCache>
            </c:strRef>
          </c:cat>
          <c:val>
            <c:numRef>
              <c:f>Sheet6!$B$12:$B$20</c:f>
              <c:numCache>
                <c:formatCode>_(* #,##0.00_);_(* \(#,##0.00\);_(* "-"??_);_(@_)</c:formatCode>
                <c:ptCount val="9"/>
                <c:pt idx="0">
                  <c:v>5.51682931686915</c:v>
                </c:pt>
                <c:pt idx="1">
                  <c:v>34.682080924855491</c:v>
                </c:pt>
                <c:pt idx="2">
                  <c:v>43.930407275603002</c:v>
                </c:pt>
                <c:pt idx="3">
                  <c:v>41.96916956737941</c:v>
                </c:pt>
                <c:pt idx="4">
                  <c:v>83.280381254964254</c:v>
                </c:pt>
                <c:pt idx="5">
                  <c:v>2.6232114467408585</c:v>
                </c:pt>
                <c:pt idx="6">
                  <c:v>5.9965928449744466</c:v>
                </c:pt>
                <c:pt idx="7">
                  <c:v>58.633776091081593</c:v>
                </c:pt>
                <c:pt idx="8">
                  <c:v>30.951111585008263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8322608"/>
        <c:axId val="438324176"/>
        <c:axId val="0"/>
      </c:bar3DChart>
      <c:catAx>
        <c:axId val="438322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8324176"/>
        <c:crosses val="autoZero"/>
        <c:auto val="1"/>
        <c:lblAlgn val="ctr"/>
        <c:lblOffset val="100"/>
        <c:noMultiLvlLbl val="0"/>
      </c:catAx>
      <c:valAx>
        <c:axId val="438324176"/>
        <c:scaling>
          <c:orientation val="minMax"/>
          <c:max val="100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4383226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Lbls>
            <c:spPr>
              <a:solidFill>
                <a:srgbClr val="FFC000">
                  <a:lumMod val="20000"/>
                  <a:lumOff val="80000"/>
                </a:srgbClr>
              </a:solidFill>
            </c:spPr>
            <c:txPr>
              <a:bodyPr/>
              <a:lstStyle/>
              <a:p>
                <a:pPr>
                  <a:defRPr sz="1800" b="1">
                    <a:latin typeface="TH SarabunPSK" pitchFamily="34" charset="-34"/>
                    <a:cs typeface="TH SarabunPSK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'PA62'!$M$67:$M$75</c:f>
              <c:strCache>
                <c:ptCount val="9"/>
                <c:pt idx="0">
                  <c:v>   โรงพยาบาลบึงกาฬ</c:v>
                </c:pt>
                <c:pt idx="1">
                  <c:v>   โรงพยาบาลโซ่พิสัย</c:v>
                </c:pt>
                <c:pt idx="2">
                  <c:v>   โรงพยาบาลเซกา</c:v>
                </c:pt>
                <c:pt idx="3">
                  <c:v>   โรงพยาบาลบึงโขงหลง</c:v>
                </c:pt>
                <c:pt idx="4">
                  <c:v>   โรงพยาบาลบุ่งคล้า</c:v>
                </c:pt>
                <c:pt idx="5">
                  <c:v>   โรงพยาบาลปากคาด</c:v>
                </c:pt>
                <c:pt idx="6">
                  <c:v>   โรงพยาบาลพรเจริญ</c:v>
                </c:pt>
                <c:pt idx="7">
                  <c:v>   โรงพยาบาลศรีวิไล</c:v>
                </c:pt>
                <c:pt idx="8">
                  <c:v>จ.บึงกาฬ</c:v>
                </c:pt>
              </c:strCache>
            </c:strRef>
          </c:cat>
          <c:val>
            <c:numRef>
              <c:f>'PA62'!$N$67:$N$75</c:f>
              <c:numCache>
                <c:formatCode>0.00</c:formatCode>
                <c:ptCount val="9"/>
                <c:pt idx="0" formatCode="General">
                  <c:v>95</c:v>
                </c:pt>
                <c:pt idx="1">
                  <c:v>88.888888888888886</c:v>
                </c:pt>
                <c:pt idx="2" formatCode="General">
                  <c:v>100</c:v>
                </c:pt>
                <c:pt idx="3" formatCode="General">
                  <c:v>100</c:v>
                </c:pt>
                <c:pt idx="4" formatCode="General">
                  <c:v>0</c:v>
                </c:pt>
                <c:pt idx="5" formatCode="General">
                  <c:v>87.5</c:v>
                </c:pt>
                <c:pt idx="6">
                  <c:v>92.857142857142861</c:v>
                </c:pt>
                <c:pt idx="7" formatCode="General">
                  <c:v>100</c:v>
                </c:pt>
                <c:pt idx="8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3279944"/>
        <c:axId val="367444624"/>
        <c:axId val="0"/>
      </c:bar3DChart>
      <c:catAx>
        <c:axId val="303279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H SarabunPSK" pitchFamily="34" charset="-34"/>
                <a:cs typeface="TH SarabunPSK" pitchFamily="34" charset="-34"/>
              </a:defRPr>
            </a:pPr>
            <a:endParaRPr lang="th-TH"/>
          </a:p>
        </c:txPr>
        <c:crossAx val="367444624"/>
        <c:crosses val="autoZero"/>
        <c:auto val="1"/>
        <c:lblAlgn val="ctr"/>
        <c:lblOffset val="100"/>
        <c:noMultiLvlLbl val="0"/>
      </c:catAx>
      <c:valAx>
        <c:axId val="36744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32799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EC72-8459-43D1-B79C-BA681D20AC0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16F79-300F-427E-82E4-6E4200B44F39}">
      <dgm:prSet phldrT="[Text]"/>
      <dgm:spPr>
        <a:solidFill>
          <a:srgbClr val="C00000"/>
        </a:solidFill>
      </dgm:spPr>
      <dgm:t>
        <a:bodyPr/>
        <a:lstStyle/>
        <a:p>
          <a:r>
            <a:rPr lang="th-TH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กลุ่มเสี่ยง</a:t>
          </a:r>
          <a:endParaRPr lang="en-US" b="1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4FE9F8F-8D02-4D7E-BD11-2460F8321B7E}" type="parTrans" cxnId="{E6217B3C-F452-4CD7-A4C5-BA8718DDD788}">
      <dgm:prSet/>
      <dgm:spPr/>
      <dgm:t>
        <a:bodyPr/>
        <a:lstStyle/>
        <a:p>
          <a:endParaRPr lang="en-US"/>
        </a:p>
      </dgm:t>
    </dgm:pt>
    <dgm:pt modelId="{7C261349-277C-47BD-8100-816AFBDA25C3}" type="sibTrans" cxnId="{E6217B3C-F452-4CD7-A4C5-BA8718DDD788}">
      <dgm:prSet/>
      <dgm:spPr/>
      <dgm:t>
        <a:bodyPr/>
        <a:lstStyle/>
        <a:p>
          <a:endParaRPr lang="en-US"/>
        </a:p>
      </dgm:t>
    </dgm:pt>
    <dgm:pt modelId="{7303E8EE-08B0-4899-BC04-BB5A9AA646C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ผู้สัมผัสโรค</a:t>
          </a:r>
          <a:endParaRPr lang="en-US" sz="20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3C63714-7C48-4AF3-ACFF-E1A2ED598FA1}" type="parTrans" cxnId="{435F8B10-F342-455F-B677-2D12AC21BC48}">
      <dgm:prSet/>
      <dgm:spPr/>
      <dgm:t>
        <a:bodyPr/>
        <a:lstStyle/>
        <a:p>
          <a:endParaRPr lang="en-US"/>
        </a:p>
      </dgm:t>
    </dgm:pt>
    <dgm:pt modelId="{616DE886-22C5-44EA-B155-934EF37B7875}" type="sibTrans" cxnId="{435F8B10-F342-455F-B677-2D12AC21BC48}">
      <dgm:prSet/>
      <dgm:spPr/>
      <dgm:t>
        <a:bodyPr/>
        <a:lstStyle/>
        <a:p>
          <a:endParaRPr lang="en-US"/>
        </a:p>
      </dgm:t>
    </dgm:pt>
    <dgm:pt modelId="{91333B0B-6949-4E06-8032-3FE5BA0FD11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New TB </a:t>
          </a:r>
          <a:endParaRPr lang="th-TH" sz="3200" b="1" dirty="0" smtClean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r>
            <a:rPr lang="th-TH" sz="2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(ผู้ป่วย 72ราย/ร้อยละ 0.62)</a:t>
          </a:r>
          <a:endParaRPr lang="en-US" sz="20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71C2535-0CE9-46F5-944D-D48DE41E7CC8}" type="parTrans" cxnId="{76DA543F-FAEC-4032-99F3-AEBD19400942}">
      <dgm:prSet/>
      <dgm:spPr/>
      <dgm:t>
        <a:bodyPr/>
        <a:lstStyle/>
        <a:p>
          <a:endParaRPr lang="en-US"/>
        </a:p>
      </dgm:t>
    </dgm:pt>
    <dgm:pt modelId="{1CEAC726-AF6D-46C0-85F4-3E56575F7A08}" type="sibTrans" cxnId="{76DA543F-FAEC-4032-99F3-AEBD19400942}">
      <dgm:prSet/>
      <dgm:spPr/>
      <dgm:t>
        <a:bodyPr/>
        <a:lstStyle/>
        <a:p>
          <a:endParaRPr lang="en-US"/>
        </a:p>
      </dgm:t>
    </dgm:pt>
    <dgm:pt modelId="{FDDF976A-B826-4A25-B53F-A02E019608C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23/4.64 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EBF2732-B486-4222-A86E-7CD849A38E07}" type="parTrans" cxnId="{713AF549-B1B7-4961-B5DF-EDC40CEBC0C9}">
      <dgm:prSet/>
      <dgm:spPr/>
      <dgm:t>
        <a:bodyPr/>
        <a:lstStyle/>
        <a:p>
          <a:endParaRPr lang="en-US"/>
        </a:p>
      </dgm:t>
    </dgm:pt>
    <dgm:pt modelId="{99EF7A5D-6B60-414B-9D8E-51CA007B93D5}" type="sibTrans" cxnId="{713AF549-B1B7-4961-B5DF-EDC40CEBC0C9}">
      <dgm:prSet/>
      <dgm:spPr/>
      <dgm:t>
        <a:bodyPr/>
        <a:lstStyle/>
        <a:p>
          <a:endParaRPr lang="en-US"/>
        </a:p>
      </dgm:t>
    </dgm:pt>
    <dgm:pt modelId="{D9D6CD3C-0443-4806-89E2-9A539C4D966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CXR</a:t>
          </a:r>
          <a:endParaRPr lang="en-US" sz="4100" b="1" dirty="0" smtClean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r>
            <a:rPr lang="th-TH" sz="1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(</a:t>
          </a:r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8,</a:t>
          </a:r>
          <a:r>
            <a:rPr lang="th-TH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816ราย</a:t>
          </a:r>
          <a:r>
            <a:rPr lang="th-TH" sz="1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en-US" sz="18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F02A610-214B-412D-894E-C2BFFCE59109}" type="parTrans" cxnId="{DD4460EE-652E-43F0-B4C7-5C9E1AAC308E}">
      <dgm:prSet/>
      <dgm:spPr/>
      <dgm:t>
        <a:bodyPr/>
        <a:lstStyle/>
        <a:p>
          <a:endParaRPr lang="en-US"/>
        </a:p>
      </dgm:t>
    </dgm:pt>
    <dgm:pt modelId="{EFB609AC-423E-4B4A-A4A4-6045E512F43B}" type="sibTrans" cxnId="{DD4460EE-652E-43F0-B4C7-5C9E1AAC308E}">
      <dgm:prSet/>
      <dgm:spPr/>
      <dgm:t>
        <a:bodyPr/>
        <a:lstStyle/>
        <a:p>
          <a:endParaRPr lang="en-US"/>
        </a:p>
      </dgm:t>
    </dgm:pt>
    <dgm:pt modelId="{2D5A3F1B-B068-4BB1-BB41-79F0C73E7C3C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ผู้ติดเชื้อเอชไอวี</a:t>
          </a:r>
          <a:endParaRPr lang="en-US" sz="20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24DBB3D-5CFD-450B-A6DC-9BF8B42C616D}" type="parTrans" cxnId="{F3F73444-316F-4961-83E6-8E528926DC47}">
      <dgm:prSet/>
      <dgm:spPr/>
      <dgm:t>
        <a:bodyPr/>
        <a:lstStyle/>
        <a:p>
          <a:endParaRPr lang="en-US"/>
        </a:p>
      </dgm:t>
    </dgm:pt>
    <dgm:pt modelId="{8CF7A471-07D1-42C3-86F0-B3D089A0D7FC}" type="sibTrans" cxnId="{F3F73444-316F-4961-83E6-8E528926DC47}">
      <dgm:prSet/>
      <dgm:spPr/>
      <dgm:t>
        <a:bodyPr/>
        <a:lstStyle/>
        <a:p>
          <a:endParaRPr lang="en-US"/>
        </a:p>
      </dgm:t>
    </dgm:pt>
    <dgm:pt modelId="{40B199A9-2289-4478-83BD-71AF90B42A5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1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ผู้สูงอายุ</a:t>
          </a:r>
          <a:r>
            <a:rPr lang="en-US" sz="1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&gt;</a:t>
          </a:r>
          <a:r>
            <a:rPr lang="th-TH" sz="1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65 ปีมีโรคร่วม</a:t>
          </a:r>
          <a:endParaRPr lang="en-US" sz="1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2F7AB80-1C01-4808-8934-C58B0EB7BE74}" type="parTrans" cxnId="{70E6CAC0-32E6-432C-A415-0BD0F40FB7BD}">
      <dgm:prSet/>
      <dgm:spPr/>
      <dgm:t>
        <a:bodyPr/>
        <a:lstStyle/>
        <a:p>
          <a:endParaRPr lang="en-US"/>
        </a:p>
      </dgm:t>
    </dgm:pt>
    <dgm:pt modelId="{4A844142-CC56-4C4A-A86A-7532634DB2A9}" type="sibTrans" cxnId="{70E6CAC0-32E6-432C-A415-0BD0F40FB7BD}">
      <dgm:prSet/>
      <dgm:spPr/>
      <dgm:t>
        <a:bodyPr/>
        <a:lstStyle/>
        <a:p>
          <a:endParaRPr lang="en-US"/>
        </a:p>
      </dgm:t>
    </dgm:pt>
    <dgm:pt modelId="{7BF36333-B192-47F2-AD09-D39D916EF23B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1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บุคลากรสาธารณสุข</a:t>
          </a:r>
          <a:endParaRPr lang="en-US" sz="18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0C452BB-C541-4F7C-9B17-8CBDDC2B2795}" type="parTrans" cxnId="{F52A1D5C-41A0-47A8-8F91-0FD29456A15F}">
      <dgm:prSet/>
      <dgm:spPr/>
      <dgm:t>
        <a:bodyPr/>
        <a:lstStyle/>
        <a:p>
          <a:endParaRPr lang="en-US"/>
        </a:p>
      </dgm:t>
    </dgm:pt>
    <dgm:pt modelId="{5AEF68E5-45D3-4608-B4F3-437D50977C3B}" type="sibTrans" cxnId="{F52A1D5C-41A0-47A8-8F91-0FD29456A15F}">
      <dgm:prSet/>
      <dgm:spPr/>
      <dgm:t>
        <a:bodyPr/>
        <a:lstStyle/>
        <a:p>
          <a:endParaRPr lang="en-US"/>
        </a:p>
      </dgm:t>
    </dgm:pt>
    <dgm:pt modelId="{E9B7FA52-6E8A-4D19-B38F-1FE8F188563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แรงงานต่างด้าว</a:t>
          </a:r>
          <a:endParaRPr lang="en-US" sz="20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0910061-4D22-41FC-968A-AFE9115FAE69}" type="parTrans" cxnId="{9188B9E9-5B2B-4CBF-9F71-06F6445C35D7}">
      <dgm:prSet/>
      <dgm:spPr/>
      <dgm:t>
        <a:bodyPr/>
        <a:lstStyle/>
        <a:p>
          <a:endParaRPr lang="en-US"/>
        </a:p>
      </dgm:t>
    </dgm:pt>
    <dgm:pt modelId="{65E12C14-9637-45C0-BA24-4E7BD3D8E77A}" type="sibTrans" cxnId="{9188B9E9-5B2B-4CBF-9F71-06F6445C35D7}">
      <dgm:prSet/>
      <dgm:spPr/>
      <dgm:t>
        <a:bodyPr/>
        <a:lstStyle/>
        <a:p>
          <a:endParaRPr lang="en-US"/>
        </a:p>
      </dgm:t>
    </dgm:pt>
    <dgm:pt modelId="{660D935F-77AC-4C51-8B14-CB37927D219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328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3C9720B-A374-4D0C-BA49-C6FCE68AD296}" type="parTrans" cxnId="{53FA9502-C0BE-4DFE-9A8A-06437D7CEE3D}">
      <dgm:prSet/>
      <dgm:spPr/>
      <dgm:t>
        <a:bodyPr/>
        <a:lstStyle/>
        <a:p>
          <a:endParaRPr lang="en-US"/>
        </a:p>
      </dgm:t>
    </dgm:pt>
    <dgm:pt modelId="{809B0BDA-92C2-47BF-BEE4-E764AAD72376}" type="sibTrans" cxnId="{53FA9502-C0BE-4DFE-9A8A-06437D7CEE3D}">
      <dgm:prSet/>
      <dgm:spPr/>
      <dgm:t>
        <a:bodyPr/>
        <a:lstStyle/>
        <a:p>
          <a:endParaRPr lang="en-US"/>
        </a:p>
      </dgm:t>
    </dgm:pt>
    <dgm:pt modelId="{1AD9DC7E-BABA-4602-A45A-D52033F857AB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3,994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BD39848-EF71-4939-BA76-5A83CDB4B02B}" type="parTrans" cxnId="{01983353-905C-40F1-8021-35B8C07B5527}">
      <dgm:prSet/>
      <dgm:spPr/>
      <dgm:t>
        <a:bodyPr/>
        <a:lstStyle/>
        <a:p>
          <a:endParaRPr lang="en-US"/>
        </a:p>
      </dgm:t>
    </dgm:pt>
    <dgm:pt modelId="{97CB3D1D-84DC-421E-8BA8-7A723D112349}" type="sibTrans" cxnId="{01983353-905C-40F1-8021-35B8C07B5527}">
      <dgm:prSet/>
      <dgm:spPr/>
      <dgm:t>
        <a:bodyPr/>
        <a:lstStyle/>
        <a:p>
          <a:endParaRPr lang="en-US"/>
        </a:p>
      </dgm:t>
    </dgm:pt>
    <dgm:pt modelId="{6F79785E-B1A7-4B70-BC84-131DD98EC88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5,629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005F07A-6A7E-40B2-8917-70BA5C299992}" type="parTrans" cxnId="{EF381A92-3970-4E79-BCBC-3868319AC57D}">
      <dgm:prSet/>
      <dgm:spPr/>
      <dgm:t>
        <a:bodyPr/>
        <a:lstStyle/>
        <a:p>
          <a:endParaRPr lang="en-US"/>
        </a:p>
      </dgm:t>
    </dgm:pt>
    <dgm:pt modelId="{161BB221-FBBD-43F3-AAE1-21D03FEC32B4}" type="sibTrans" cxnId="{EF381A92-3970-4E79-BCBC-3868319AC57D}">
      <dgm:prSet/>
      <dgm:spPr/>
      <dgm:t>
        <a:bodyPr/>
        <a:lstStyle/>
        <a:p>
          <a:endParaRPr lang="en-US"/>
        </a:p>
      </dgm:t>
    </dgm:pt>
    <dgm:pt modelId="{ABCE5415-FA65-4106-BF3F-D00C82EC1F9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1,474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CBA498-5A0B-4CF2-BF59-5D3967780EA7}" type="parTrans" cxnId="{A391117C-7D72-4C72-B37F-138FC53CD23E}">
      <dgm:prSet/>
      <dgm:spPr/>
      <dgm:t>
        <a:bodyPr/>
        <a:lstStyle/>
        <a:p>
          <a:endParaRPr lang="en-US"/>
        </a:p>
      </dgm:t>
    </dgm:pt>
    <dgm:pt modelId="{3DC7B2EE-E40F-4051-B47E-EC2A527218B8}" type="sibTrans" cxnId="{A391117C-7D72-4C72-B37F-138FC53CD23E}">
      <dgm:prSet/>
      <dgm:spPr/>
      <dgm:t>
        <a:bodyPr/>
        <a:lstStyle/>
        <a:p>
          <a:endParaRPr lang="en-US"/>
        </a:p>
      </dgm:t>
    </dgm:pt>
    <dgm:pt modelId="{3F144DB6-997A-453B-B5F4-B8CF5B0F68B9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73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63E01A9-C0AE-4414-BF3A-16DFC528F0F5}" type="parTrans" cxnId="{73BF1A6E-AE97-464B-BC78-82766E4DF327}">
      <dgm:prSet/>
      <dgm:spPr/>
      <dgm:t>
        <a:bodyPr/>
        <a:lstStyle/>
        <a:p>
          <a:endParaRPr lang="en-US"/>
        </a:p>
      </dgm:t>
    </dgm:pt>
    <dgm:pt modelId="{16B1ED76-DDF3-4CBC-B133-B3284DF62034}" type="sibTrans" cxnId="{73BF1A6E-AE97-464B-BC78-82766E4DF327}">
      <dgm:prSet/>
      <dgm:spPr/>
      <dgm:t>
        <a:bodyPr/>
        <a:lstStyle/>
        <a:p>
          <a:endParaRPr lang="en-US"/>
        </a:p>
      </dgm:t>
    </dgm:pt>
    <dgm:pt modelId="{FCDBEC27-C917-4B30-B91D-E4E495A50EA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C81371F-9BD3-482E-94E3-E431D556C2C2}" type="parTrans" cxnId="{96C7E6FD-E590-4E1A-A730-2D3D57AD65A0}">
      <dgm:prSet/>
      <dgm:spPr/>
      <dgm:t>
        <a:bodyPr/>
        <a:lstStyle/>
        <a:p>
          <a:endParaRPr lang="en-US"/>
        </a:p>
      </dgm:t>
    </dgm:pt>
    <dgm:pt modelId="{D64F5353-151B-479E-AF0C-7AB1B3FAE48A}" type="sibTrans" cxnId="{96C7E6FD-E590-4E1A-A730-2D3D57AD65A0}">
      <dgm:prSet/>
      <dgm:spPr/>
      <dgm:t>
        <a:bodyPr/>
        <a:lstStyle/>
        <a:p>
          <a:endParaRPr lang="en-US"/>
        </a:p>
      </dgm:t>
    </dgm:pt>
    <dgm:pt modelId="{E1274929-B7F8-4F4D-AC96-98D1D9259BA6}">
      <dgm:prSet custT="1"/>
      <dgm:spPr>
        <a:solidFill>
          <a:srgbClr val="C00000"/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7/2.13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B57B6FF-36D7-4F43-93FF-FC3A63F4B7F7}" type="parTrans" cxnId="{F6E11286-2AE6-444B-9F0E-242752C964EC}">
      <dgm:prSet/>
      <dgm:spPr/>
      <dgm:t>
        <a:bodyPr/>
        <a:lstStyle/>
        <a:p>
          <a:endParaRPr lang="en-US"/>
        </a:p>
      </dgm:t>
    </dgm:pt>
    <dgm:pt modelId="{3373D753-432F-4809-9245-F132E41FDDD1}" type="sibTrans" cxnId="{F6E11286-2AE6-444B-9F0E-242752C964EC}">
      <dgm:prSet/>
      <dgm:spPr/>
      <dgm:t>
        <a:bodyPr/>
        <a:lstStyle/>
        <a:p>
          <a:endParaRPr lang="en-US"/>
        </a:p>
      </dgm:t>
    </dgm:pt>
    <dgm:pt modelId="{9B8BD7BF-5937-4CED-966B-3AFFF442C21B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19/0.47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9665E9F-1DC9-4C2F-8E03-6E895503A907}" type="parTrans" cxnId="{0C7723CC-C9CE-4372-A84B-FA2ABBF5E447}">
      <dgm:prSet/>
      <dgm:spPr/>
      <dgm:t>
        <a:bodyPr/>
        <a:lstStyle/>
        <a:p>
          <a:endParaRPr lang="en-US"/>
        </a:p>
      </dgm:t>
    </dgm:pt>
    <dgm:pt modelId="{09BB262A-08D5-48C6-8A7C-92D0372FCA1C}" type="sibTrans" cxnId="{0C7723CC-C9CE-4372-A84B-FA2ABBF5E447}">
      <dgm:prSet/>
      <dgm:spPr/>
      <dgm:t>
        <a:bodyPr/>
        <a:lstStyle/>
        <a:p>
          <a:endParaRPr lang="en-US"/>
        </a:p>
      </dgm:t>
    </dgm:pt>
    <dgm:pt modelId="{4FBDE766-809E-40C9-AA34-D635892BF786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17/0.32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3381A47-16BE-433A-AE21-E3F27EB2CD49}" type="parTrans" cxnId="{2221DB39-2D09-473C-8099-2568CD0D7218}">
      <dgm:prSet/>
      <dgm:spPr/>
      <dgm:t>
        <a:bodyPr/>
        <a:lstStyle/>
        <a:p>
          <a:endParaRPr lang="en-US"/>
        </a:p>
      </dgm:t>
    </dgm:pt>
    <dgm:pt modelId="{1F08AFBE-D33A-4A8E-9E73-9BD655B37E94}" type="sibTrans" cxnId="{2221DB39-2D09-473C-8099-2568CD0D7218}">
      <dgm:prSet/>
      <dgm:spPr/>
      <dgm:t>
        <a:bodyPr/>
        <a:lstStyle/>
        <a:p>
          <a:endParaRPr lang="en-US"/>
        </a:p>
      </dgm:t>
    </dgm:pt>
    <dgm:pt modelId="{02B5B65D-E191-4486-AB58-FB8EBB0EDB5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0/0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03BA700-9121-4178-9B14-27E44DD9FACB}" type="parTrans" cxnId="{6FDB1824-7307-42D4-8386-9F1AF4F35653}">
      <dgm:prSet/>
      <dgm:spPr/>
      <dgm:t>
        <a:bodyPr/>
        <a:lstStyle/>
        <a:p>
          <a:endParaRPr lang="en-US"/>
        </a:p>
      </dgm:t>
    </dgm:pt>
    <dgm:pt modelId="{1C4874BF-9DC5-43E0-BCA8-5E5C6ABBF070}" type="sibTrans" cxnId="{6FDB1824-7307-42D4-8386-9F1AF4F35653}">
      <dgm:prSet/>
      <dgm:spPr/>
      <dgm:t>
        <a:bodyPr/>
        <a:lstStyle/>
        <a:p>
          <a:endParaRPr lang="en-US"/>
        </a:p>
      </dgm:t>
    </dgm:pt>
    <dgm:pt modelId="{5EF24E3A-81D3-4CD6-91BC-BFF8B9E614A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0/0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2EAA69-27D2-4728-8D65-67E1E7676DE8}" type="parTrans" cxnId="{83D6D395-A864-4F0B-9A0D-227E6331EFF0}">
      <dgm:prSet/>
      <dgm:spPr/>
      <dgm:t>
        <a:bodyPr/>
        <a:lstStyle/>
        <a:p>
          <a:endParaRPr lang="en-US"/>
        </a:p>
      </dgm:t>
    </dgm:pt>
    <dgm:pt modelId="{5B6609F5-837C-4D96-833A-E62B12FC57F2}" type="sibTrans" cxnId="{83D6D395-A864-4F0B-9A0D-227E6331EFF0}">
      <dgm:prSet/>
      <dgm:spPr/>
      <dgm:t>
        <a:bodyPr/>
        <a:lstStyle/>
        <a:p>
          <a:endParaRPr lang="en-US"/>
        </a:p>
      </dgm:t>
    </dgm:pt>
    <dgm:pt modelId="{F6E557C8-1FF1-4256-9AC0-04D71627C88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  <a:r>
            <a:rPr lang="th-TH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ราย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6AE954-0EF4-4E69-AD96-849281C746F3}" type="parTrans" cxnId="{4B53C300-18BF-4F69-965C-2176C0A1BA81}">
      <dgm:prSet/>
      <dgm:spPr/>
      <dgm:t>
        <a:bodyPr/>
        <a:lstStyle/>
        <a:p>
          <a:endParaRPr lang="en-US"/>
        </a:p>
      </dgm:t>
    </dgm:pt>
    <dgm:pt modelId="{30860F89-18E8-46C7-9252-F15BFE31362F}" type="sibTrans" cxnId="{4B53C300-18BF-4F69-965C-2176C0A1BA81}">
      <dgm:prSet/>
      <dgm:spPr/>
      <dgm:t>
        <a:bodyPr/>
        <a:lstStyle/>
        <a:p>
          <a:endParaRPr lang="en-US"/>
        </a:p>
      </dgm:t>
    </dgm:pt>
    <dgm:pt modelId="{A3D23D52-B9D4-4306-BF3F-00536B5D3C51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ผู้ต้องขั</a:t>
          </a:r>
          <a:r>
            <a:rPr lang="th-TH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ง</a:t>
          </a:r>
        </a:p>
      </dgm:t>
    </dgm:pt>
    <dgm:pt modelId="{CBF0555A-2C2F-48DD-9024-5B417C27595B}" type="parTrans" cxnId="{D5B134BF-A0B5-424E-A9F8-B4CF1FC97994}">
      <dgm:prSet/>
      <dgm:spPr/>
      <dgm:t>
        <a:bodyPr/>
        <a:lstStyle/>
        <a:p>
          <a:endParaRPr lang="th-TH"/>
        </a:p>
      </dgm:t>
    </dgm:pt>
    <dgm:pt modelId="{20C25FF1-B151-480B-82BD-862408BEEE83}" type="sibTrans" cxnId="{D5B134BF-A0B5-424E-A9F8-B4CF1FC97994}">
      <dgm:prSet/>
      <dgm:spPr/>
      <dgm:t>
        <a:bodyPr/>
        <a:lstStyle/>
        <a:p>
          <a:endParaRPr lang="th-TH"/>
        </a:p>
      </dgm:t>
    </dgm:pt>
    <dgm:pt modelId="{1CFEB9F4-5B03-41DB-B66E-26D5FED20C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Uncontrolled DM, HbA1c &gt; 7</a:t>
          </a:r>
          <a:endParaRPr lang="th-TH" sz="1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A1B0DC7-0D78-4B1C-87A5-4BF2C2206B32}" type="parTrans" cxnId="{F805546D-5756-44F9-AE27-145C249011F8}">
      <dgm:prSet/>
      <dgm:spPr/>
      <dgm:t>
        <a:bodyPr/>
        <a:lstStyle/>
        <a:p>
          <a:endParaRPr lang="th-TH"/>
        </a:p>
      </dgm:t>
    </dgm:pt>
    <dgm:pt modelId="{E7264221-A74E-4C54-82FE-441AB33184D8}" type="sibTrans" cxnId="{F805546D-5756-44F9-AE27-145C249011F8}">
      <dgm:prSet/>
      <dgm:spPr/>
      <dgm:t>
        <a:bodyPr/>
        <a:lstStyle/>
        <a:p>
          <a:endParaRPr lang="th-TH"/>
        </a:p>
      </dgm:t>
    </dgm:pt>
    <dgm:pt modelId="{1EC19423-FE10-4460-A6DA-F7550B9F386D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495</a:t>
          </a:r>
          <a:endParaRPr lang="en-US" sz="2400" b="1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471E963-2E02-42B2-9815-CB0EA87A5BAE}" type="sibTrans" cxnId="{E3C87AA7-7840-4F18-B5C4-08CCD40D5870}">
      <dgm:prSet/>
      <dgm:spPr/>
      <dgm:t>
        <a:bodyPr/>
        <a:lstStyle/>
        <a:p>
          <a:endParaRPr lang="en-US"/>
        </a:p>
      </dgm:t>
    </dgm:pt>
    <dgm:pt modelId="{7A60A828-C83F-4F4B-B064-B3E2CDFF0473}" type="parTrans" cxnId="{E3C87AA7-7840-4F18-B5C4-08CCD40D5870}">
      <dgm:prSet/>
      <dgm:spPr/>
      <dgm:t>
        <a:bodyPr/>
        <a:lstStyle/>
        <a:p>
          <a:endParaRPr lang="en-US"/>
        </a:p>
      </dgm:t>
    </dgm:pt>
    <dgm:pt modelId="{86043F3E-44AE-4DD5-BE1D-C1A56016815E}" type="pres">
      <dgm:prSet presAssocID="{2448EC72-8459-43D1-B79C-BA681D20AC0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7F4F90-A1F6-41A8-8F9D-7B9E7D577B42}" type="pres">
      <dgm:prSet presAssocID="{40716F79-300F-427E-82E4-6E4200B44F39}" presName="compNode" presStyleCnt="0"/>
      <dgm:spPr/>
    </dgm:pt>
    <dgm:pt modelId="{1C9FED9E-8367-4A45-8F1E-B7159E31C73E}" type="pres">
      <dgm:prSet presAssocID="{40716F79-300F-427E-82E4-6E4200B44F39}" presName="aNode" presStyleLbl="bgShp" presStyleIdx="0" presStyleCnt="3"/>
      <dgm:spPr/>
      <dgm:t>
        <a:bodyPr/>
        <a:lstStyle/>
        <a:p>
          <a:endParaRPr lang="en-US"/>
        </a:p>
      </dgm:t>
    </dgm:pt>
    <dgm:pt modelId="{7740B86B-A624-449A-A33D-995013C53767}" type="pres">
      <dgm:prSet presAssocID="{40716F79-300F-427E-82E4-6E4200B44F39}" presName="textNode" presStyleLbl="bgShp" presStyleIdx="0" presStyleCnt="3"/>
      <dgm:spPr/>
      <dgm:t>
        <a:bodyPr/>
        <a:lstStyle/>
        <a:p>
          <a:endParaRPr lang="en-US"/>
        </a:p>
      </dgm:t>
    </dgm:pt>
    <dgm:pt modelId="{91423C6F-755E-4159-9575-280D2175483D}" type="pres">
      <dgm:prSet presAssocID="{40716F79-300F-427E-82E4-6E4200B44F39}" presName="compChildNode" presStyleCnt="0"/>
      <dgm:spPr/>
    </dgm:pt>
    <dgm:pt modelId="{E0AD1587-9454-4327-A92D-4E2E001C5779}" type="pres">
      <dgm:prSet presAssocID="{40716F79-300F-427E-82E4-6E4200B44F39}" presName="theInnerList" presStyleCnt="0"/>
      <dgm:spPr/>
    </dgm:pt>
    <dgm:pt modelId="{624C3596-0D3B-4996-B690-19ED835DF2EE}" type="pres">
      <dgm:prSet presAssocID="{7303E8EE-08B0-4899-BC04-BB5A9AA646C1}" presName="childNode" presStyleLbl="node1" presStyleIdx="0" presStyleCnt="21" custLinFactNeighborX="1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2DFAA-42A9-430B-9D98-84BEC6F99FC9}" type="pres">
      <dgm:prSet presAssocID="{7303E8EE-08B0-4899-BC04-BB5A9AA646C1}" presName="aSpace2" presStyleCnt="0"/>
      <dgm:spPr/>
    </dgm:pt>
    <dgm:pt modelId="{84FDB245-5157-4032-98E0-E50C1696D68F}" type="pres">
      <dgm:prSet presAssocID="{2D5A3F1B-B068-4BB1-BB41-79F0C73E7C3C}" presName="childNode" presStyleLbl="node1" presStyleIdx="1" presStyleCnt="21" custLinFactNeighborX="1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B92BFF-8FDC-4A5A-B0DE-25469657246A}" type="pres">
      <dgm:prSet presAssocID="{2D5A3F1B-B068-4BB1-BB41-79F0C73E7C3C}" presName="aSpace2" presStyleCnt="0"/>
      <dgm:spPr/>
    </dgm:pt>
    <dgm:pt modelId="{8449917A-BE05-4B73-8EBF-807C53FE6528}" type="pres">
      <dgm:prSet presAssocID="{1CFEB9F4-5B03-41DB-B66E-26D5FED20C7A}" presName="childNode" presStyleLbl="node1" presStyleIdx="2" presStyleCnt="21" custLinFactNeighborX="229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911FCDF-3277-4592-965B-8B03ACA71E69}" type="pres">
      <dgm:prSet presAssocID="{1CFEB9F4-5B03-41DB-B66E-26D5FED20C7A}" presName="aSpace2" presStyleCnt="0"/>
      <dgm:spPr/>
    </dgm:pt>
    <dgm:pt modelId="{88ACE52D-EA52-4612-9777-1FB8AA39AEC0}" type="pres">
      <dgm:prSet presAssocID="{40B199A9-2289-4478-83BD-71AF90B42A5D}" presName="childNode" presStyleLbl="node1" presStyleIdx="3" presStyleCnt="21" custLinFactNeighborX="1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A3227F-B6EE-4F6A-93A7-88EDF4BCF00B}" type="pres">
      <dgm:prSet presAssocID="{40B199A9-2289-4478-83BD-71AF90B42A5D}" presName="aSpace2" presStyleCnt="0"/>
      <dgm:spPr/>
    </dgm:pt>
    <dgm:pt modelId="{BDE4E196-1D23-45C1-B8D7-8952A32A9165}" type="pres">
      <dgm:prSet presAssocID="{7BF36333-B192-47F2-AD09-D39D916EF23B}" presName="childNode" presStyleLbl="node1" presStyleIdx="4" presStyleCnt="21" custLinFactNeighborX="1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0986B-4EF5-477F-9CEF-EA81286929F0}" type="pres">
      <dgm:prSet presAssocID="{7BF36333-B192-47F2-AD09-D39D916EF23B}" presName="aSpace2" presStyleCnt="0"/>
      <dgm:spPr/>
    </dgm:pt>
    <dgm:pt modelId="{24E9FC4C-F9C3-479E-B4BD-67FBE95E1F47}" type="pres">
      <dgm:prSet presAssocID="{E9B7FA52-6E8A-4D19-B38F-1FE8F188563D}" presName="childNode" presStyleLbl="node1" presStyleIdx="5" presStyleCnt="21" custLinFactNeighborX="795" custLinFactNeighborY="-15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253D53-5A34-4475-991C-225AA45EF4D7}" type="pres">
      <dgm:prSet presAssocID="{E9B7FA52-6E8A-4D19-B38F-1FE8F188563D}" presName="aSpace2" presStyleCnt="0"/>
      <dgm:spPr/>
    </dgm:pt>
    <dgm:pt modelId="{07B451AB-66D7-48EA-A7BB-CBA598D9E232}" type="pres">
      <dgm:prSet presAssocID="{A3D23D52-B9D4-4306-BF3F-00536B5D3C51}" presName="childNode" presStyleLbl="node1" presStyleIdx="6" presStyleCnt="21" custLinFactNeighborX="234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EC101B-6CF9-4594-90C8-AF8221116359}" type="pres">
      <dgm:prSet presAssocID="{40716F79-300F-427E-82E4-6E4200B44F39}" presName="aSpace" presStyleCnt="0"/>
      <dgm:spPr/>
    </dgm:pt>
    <dgm:pt modelId="{FC5B7391-7446-4B92-81CE-E0E5ACA68420}" type="pres">
      <dgm:prSet presAssocID="{D9D6CD3C-0443-4806-89E2-9A539C4D9665}" presName="compNode" presStyleCnt="0"/>
      <dgm:spPr/>
    </dgm:pt>
    <dgm:pt modelId="{98240681-C870-40FC-8DB3-0C18C3BBF7C5}" type="pres">
      <dgm:prSet presAssocID="{D9D6CD3C-0443-4806-89E2-9A539C4D9665}" presName="aNode" presStyleLbl="bgShp" presStyleIdx="1" presStyleCnt="3"/>
      <dgm:spPr/>
      <dgm:t>
        <a:bodyPr/>
        <a:lstStyle/>
        <a:p>
          <a:endParaRPr lang="en-US"/>
        </a:p>
      </dgm:t>
    </dgm:pt>
    <dgm:pt modelId="{F3D90874-0BB0-4B39-8189-E37E0EFDCE6B}" type="pres">
      <dgm:prSet presAssocID="{D9D6CD3C-0443-4806-89E2-9A539C4D9665}" presName="textNode" presStyleLbl="bgShp" presStyleIdx="1" presStyleCnt="3"/>
      <dgm:spPr/>
      <dgm:t>
        <a:bodyPr/>
        <a:lstStyle/>
        <a:p>
          <a:endParaRPr lang="en-US"/>
        </a:p>
      </dgm:t>
    </dgm:pt>
    <dgm:pt modelId="{5A6AD526-3F97-4F97-A6DE-4559113FFD00}" type="pres">
      <dgm:prSet presAssocID="{D9D6CD3C-0443-4806-89E2-9A539C4D9665}" presName="compChildNode" presStyleCnt="0"/>
      <dgm:spPr/>
    </dgm:pt>
    <dgm:pt modelId="{B01ED57A-FA9C-4163-A83F-799D724FF92B}" type="pres">
      <dgm:prSet presAssocID="{D9D6CD3C-0443-4806-89E2-9A539C4D9665}" presName="theInnerList" presStyleCnt="0"/>
      <dgm:spPr/>
    </dgm:pt>
    <dgm:pt modelId="{DFDD34DA-E303-4B94-BDCA-DFABA172F236}" type="pres">
      <dgm:prSet presAssocID="{1EC19423-FE10-4460-A6DA-F7550B9F386D}" presName="childNode" presStyleLbl="node1" presStyleIdx="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43D45-3986-47E0-B63D-B3213283AC98}" type="pres">
      <dgm:prSet presAssocID="{1EC19423-FE10-4460-A6DA-F7550B9F386D}" presName="aSpace2" presStyleCnt="0"/>
      <dgm:spPr/>
    </dgm:pt>
    <dgm:pt modelId="{DCB5375B-700E-483C-AEC5-E8B781DDA77D}" type="pres">
      <dgm:prSet presAssocID="{660D935F-77AC-4C51-8B14-CB37927D2199}" presName="childNode" presStyleLbl="node1" presStyleIdx="8" presStyleCnt="21" custLinFactNeighborY="-31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F3D0C-C6BA-4E08-BEA2-D9E1CE7155AF}" type="pres">
      <dgm:prSet presAssocID="{660D935F-77AC-4C51-8B14-CB37927D2199}" presName="aSpace2" presStyleCnt="0"/>
      <dgm:spPr/>
    </dgm:pt>
    <dgm:pt modelId="{68543405-DA21-41EB-8429-D28BA56F0008}" type="pres">
      <dgm:prSet presAssocID="{1AD9DC7E-BABA-4602-A45A-D52033F857AB}" presName="childNode" presStyleLbl="node1" presStyleIdx="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EBE525-3BE7-49F8-8596-58F31D04207F}" type="pres">
      <dgm:prSet presAssocID="{1AD9DC7E-BABA-4602-A45A-D52033F857AB}" presName="aSpace2" presStyleCnt="0"/>
      <dgm:spPr/>
    </dgm:pt>
    <dgm:pt modelId="{2AA9CCBA-2642-4A12-900D-D1E8922DA5F4}" type="pres">
      <dgm:prSet presAssocID="{6F79785E-B1A7-4B70-BC84-131DD98EC882}" presName="childNode" presStyleLbl="node1" presStyleIdx="10" presStyleCnt="21" custLinFactNeighborX="-1722" custLinFactNeighborY="-156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12137-4BA9-42C3-A8FB-BC7A6FABE8D4}" type="pres">
      <dgm:prSet presAssocID="{6F79785E-B1A7-4B70-BC84-131DD98EC882}" presName="aSpace2" presStyleCnt="0"/>
      <dgm:spPr/>
    </dgm:pt>
    <dgm:pt modelId="{4B51EDB6-B2E9-49AC-80DF-457A4C4A893F}" type="pres">
      <dgm:prSet presAssocID="{ABCE5415-FA65-4106-BF3F-D00C82EC1F9C}" presName="childNode" presStyleLbl="node1" presStyleIdx="11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1BE21-A570-435E-BF4F-D41E9C097AF6}" type="pres">
      <dgm:prSet presAssocID="{ABCE5415-FA65-4106-BF3F-D00C82EC1F9C}" presName="aSpace2" presStyleCnt="0"/>
      <dgm:spPr/>
    </dgm:pt>
    <dgm:pt modelId="{2A9146FD-961B-4E10-A2C8-BF51963C204C}" type="pres">
      <dgm:prSet presAssocID="{3F144DB6-997A-453B-B5F4-B8CF5B0F68B9}" presName="childNode" presStyleLbl="node1" presStyleIdx="12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394A3-69A6-4E66-B593-C7E9B32140EA}" type="pres">
      <dgm:prSet presAssocID="{3F144DB6-997A-453B-B5F4-B8CF5B0F68B9}" presName="aSpace2" presStyleCnt="0"/>
      <dgm:spPr/>
    </dgm:pt>
    <dgm:pt modelId="{67142D5E-B5B1-4C0A-9E07-CA4EBB421085}" type="pres">
      <dgm:prSet presAssocID="{FCDBEC27-C917-4B30-B91D-E4E495A50EAD}" presName="childNode" presStyleLbl="node1" presStyleIdx="13" presStyleCnt="21" custLinFactNeighborX="574" custLinFactNeighborY="-18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DF549-5B7B-4F53-AE24-BA7E91CA42C6}" type="pres">
      <dgm:prSet presAssocID="{D9D6CD3C-0443-4806-89E2-9A539C4D9665}" presName="aSpace" presStyleCnt="0"/>
      <dgm:spPr/>
    </dgm:pt>
    <dgm:pt modelId="{3AC4070C-D49C-4E21-922D-BA9CFB793BBC}" type="pres">
      <dgm:prSet presAssocID="{91333B0B-6949-4E06-8032-3FE5BA0FD115}" presName="compNode" presStyleCnt="0"/>
      <dgm:spPr/>
    </dgm:pt>
    <dgm:pt modelId="{B9A40887-E94E-4FA8-99D5-C33204368393}" type="pres">
      <dgm:prSet presAssocID="{91333B0B-6949-4E06-8032-3FE5BA0FD115}" presName="aNode" presStyleLbl="bgShp" presStyleIdx="2" presStyleCnt="3" custLinFactNeighborX="-1533"/>
      <dgm:spPr/>
      <dgm:t>
        <a:bodyPr/>
        <a:lstStyle/>
        <a:p>
          <a:endParaRPr lang="en-US"/>
        </a:p>
      </dgm:t>
    </dgm:pt>
    <dgm:pt modelId="{CE921068-39E4-4583-A122-79D0B3E19791}" type="pres">
      <dgm:prSet presAssocID="{91333B0B-6949-4E06-8032-3FE5BA0FD115}" presName="textNode" presStyleLbl="bgShp" presStyleIdx="2" presStyleCnt="3"/>
      <dgm:spPr/>
      <dgm:t>
        <a:bodyPr/>
        <a:lstStyle/>
        <a:p>
          <a:endParaRPr lang="en-US"/>
        </a:p>
      </dgm:t>
    </dgm:pt>
    <dgm:pt modelId="{7352E938-3D55-4CC3-A15E-7F13F78FA85E}" type="pres">
      <dgm:prSet presAssocID="{91333B0B-6949-4E06-8032-3FE5BA0FD115}" presName="compChildNode" presStyleCnt="0"/>
      <dgm:spPr/>
    </dgm:pt>
    <dgm:pt modelId="{4814ED8E-76C8-4B74-B59E-DCD9403D4B8D}" type="pres">
      <dgm:prSet presAssocID="{91333B0B-6949-4E06-8032-3FE5BA0FD115}" presName="theInnerList" presStyleCnt="0"/>
      <dgm:spPr/>
    </dgm:pt>
    <dgm:pt modelId="{5644AB69-B4C6-45D0-BB0E-ACB865F6872D}" type="pres">
      <dgm:prSet presAssocID="{FDDF976A-B826-4A25-B53F-A02E019608CB}" presName="childNode" presStyleLbl="node1" presStyleIdx="14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F7825-DA9D-4680-AD02-25CE6735E491}" type="pres">
      <dgm:prSet presAssocID="{FDDF976A-B826-4A25-B53F-A02E019608CB}" presName="aSpace2" presStyleCnt="0"/>
      <dgm:spPr/>
    </dgm:pt>
    <dgm:pt modelId="{A232D485-E404-4729-AC9F-A61AB528202C}" type="pres">
      <dgm:prSet presAssocID="{E1274929-B7F8-4F4D-AC96-98D1D9259BA6}" presName="childNode" presStyleLbl="node1" presStyleIdx="15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7DD15-0CBE-4859-9DDA-F4D8BD15459A}" type="pres">
      <dgm:prSet presAssocID="{E1274929-B7F8-4F4D-AC96-98D1D9259BA6}" presName="aSpace2" presStyleCnt="0"/>
      <dgm:spPr/>
    </dgm:pt>
    <dgm:pt modelId="{E6AB06C8-B478-4B2B-A00A-A6DBEF976EAD}" type="pres">
      <dgm:prSet presAssocID="{9B8BD7BF-5937-4CED-966B-3AFFF442C21B}" presName="childNode" presStyleLbl="node1" presStyleIdx="16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3BB31-E14A-4CFE-96AE-003A6528217E}" type="pres">
      <dgm:prSet presAssocID="{9B8BD7BF-5937-4CED-966B-3AFFF442C21B}" presName="aSpace2" presStyleCnt="0"/>
      <dgm:spPr/>
    </dgm:pt>
    <dgm:pt modelId="{DEFBE0CD-E54E-421A-97C8-3F500A1D3F65}" type="pres">
      <dgm:prSet presAssocID="{4FBDE766-809E-40C9-AA34-D635892BF786}" presName="childNode" presStyleLbl="node1" presStyleIdx="1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B2206-CA6B-49C4-B2CE-8F4340C90A70}" type="pres">
      <dgm:prSet presAssocID="{4FBDE766-809E-40C9-AA34-D635892BF786}" presName="aSpace2" presStyleCnt="0"/>
      <dgm:spPr/>
    </dgm:pt>
    <dgm:pt modelId="{555C6120-66E8-4FDA-B53A-97D06D1C8D08}" type="pres">
      <dgm:prSet presAssocID="{02B5B65D-E191-4486-AB58-FB8EBB0EDB54}" presName="childNode" presStyleLbl="node1" presStyleIdx="18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BAF3F-9292-4703-9CB1-DFFA105D0CC5}" type="pres">
      <dgm:prSet presAssocID="{02B5B65D-E191-4486-AB58-FB8EBB0EDB54}" presName="aSpace2" presStyleCnt="0"/>
      <dgm:spPr/>
    </dgm:pt>
    <dgm:pt modelId="{468C2A5A-2B2A-471B-8DDA-FF4B34B10629}" type="pres">
      <dgm:prSet presAssocID="{5EF24E3A-81D3-4CD6-91BC-BFF8B9E614A2}" presName="childNode" presStyleLbl="node1" presStyleIdx="1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2AFEA-6937-464F-843B-1265ADAA7BB0}" type="pres">
      <dgm:prSet presAssocID="{5EF24E3A-81D3-4CD6-91BC-BFF8B9E614A2}" presName="aSpace2" presStyleCnt="0"/>
      <dgm:spPr/>
    </dgm:pt>
    <dgm:pt modelId="{97FB82EF-1170-4F96-A25B-710E88054C5A}" type="pres">
      <dgm:prSet presAssocID="{F6E557C8-1FF1-4256-9AC0-04D71627C88A}" presName="childNode" presStyleLbl="node1" presStyleIdx="2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930911-03D1-4389-8389-4EE0E304DE93}" type="presOf" srcId="{40B199A9-2289-4478-83BD-71AF90B42A5D}" destId="{88ACE52D-EA52-4612-9777-1FB8AA39AEC0}" srcOrd="0" destOrd="0" presId="urn:microsoft.com/office/officeart/2005/8/layout/lProcess2"/>
    <dgm:cxn modelId="{4B53C300-18BF-4F69-965C-2176C0A1BA81}" srcId="{91333B0B-6949-4E06-8032-3FE5BA0FD115}" destId="{F6E557C8-1FF1-4256-9AC0-04D71627C88A}" srcOrd="6" destOrd="0" parTransId="{DD6AE954-0EF4-4E69-AD96-849281C746F3}" sibTransId="{30860F89-18E8-46C7-9252-F15BFE31362F}"/>
    <dgm:cxn modelId="{3532FF32-A643-46C1-8910-C8600507F9A7}" type="presOf" srcId="{660D935F-77AC-4C51-8B14-CB37927D2199}" destId="{DCB5375B-700E-483C-AEC5-E8B781DDA77D}" srcOrd="0" destOrd="0" presId="urn:microsoft.com/office/officeart/2005/8/layout/lProcess2"/>
    <dgm:cxn modelId="{F52A1D5C-41A0-47A8-8F91-0FD29456A15F}" srcId="{40716F79-300F-427E-82E4-6E4200B44F39}" destId="{7BF36333-B192-47F2-AD09-D39D916EF23B}" srcOrd="4" destOrd="0" parTransId="{90C452BB-C541-4F7C-9B17-8CBDDC2B2795}" sibTransId="{5AEF68E5-45D3-4608-B4F3-437D50977C3B}"/>
    <dgm:cxn modelId="{F805546D-5756-44F9-AE27-145C249011F8}" srcId="{40716F79-300F-427E-82E4-6E4200B44F39}" destId="{1CFEB9F4-5B03-41DB-B66E-26D5FED20C7A}" srcOrd="2" destOrd="0" parTransId="{5A1B0DC7-0D78-4B1C-87A5-4BF2C2206B32}" sibTransId="{E7264221-A74E-4C54-82FE-441AB33184D8}"/>
    <dgm:cxn modelId="{E114C880-2A0D-4193-AFF6-2FA34E64AB6A}" type="presOf" srcId="{9B8BD7BF-5937-4CED-966B-3AFFF442C21B}" destId="{E6AB06C8-B478-4B2B-A00A-A6DBEF976EAD}" srcOrd="0" destOrd="0" presId="urn:microsoft.com/office/officeart/2005/8/layout/lProcess2"/>
    <dgm:cxn modelId="{92E6C04B-564C-4315-940B-FD8D6B4559AE}" type="presOf" srcId="{D9D6CD3C-0443-4806-89E2-9A539C4D9665}" destId="{98240681-C870-40FC-8DB3-0C18C3BBF7C5}" srcOrd="0" destOrd="0" presId="urn:microsoft.com/office/officeart/2005/8/layout/lProcess2"/>
    <dgm:cxn modelId="{A4B697F4-CF9B-44E0-B7B7-B7524FB4027B}" type="presOf" srcId="{D9D6CD3C-0443-4806-89E2-9A539C4D9665}" destId="{F3D90874-0BB0-4B39-8189-E37E0EFDCE6B}" srcOrd="1" destOrd="0" presId="urn:microsoft.com/office/officeart/2005/8/layout/lProcess2"/>
    <dgm:cxn modelId="{FD32146D-BED7-4B40-B66F-F524E390EAAF}" type="presOf" srcId="{E1274929-B7F8-4F4D-AC96-98D1D9259BA6}" destId="{A232D485-E404-4729-AC9F-A61AB528202C}" srcOrd="0" destOrd="0" presId="urn:microsoft.com/office/officeart/2005/8/layout/lProcess2"/>
    <dgm:cxn modelId="{D1376FEF-6B39-4A58-B040-73A14E72A79E}" type="presOf" srcId="{91333B0B-6949-4E06-8032-3FE5BA0FD115}" destId="{CE921068-39E4-4583-A122-79D0B3E19791}" srcOrd="1" destOrd="0" presId="urn:microsoft.com/office/officeart/2005/8/layout/lProcess2"/>
    <dgm:cxn modelId="{EF381A92-3970-4E79-BCBC-3868319AC57D}" srcId="{D9D6CD3C-0443-4806-89E2-9A539C4D9665}" destId="{6F79785E-B1A7-4B70-BC84-131DD98EC882}" srcOrd="3" destOrd="0" parTransId="{C005F07A-6A7E-40B2-8917-70BA5C299992}" sibTransId="{161BB221-FBBD-43F3-AAE1-21D03FEC32B4}"/>
    <dgm:cxn modelId="{E9E5DA50-4D20-49D6-BEF3-46A084EAE166}" type="presOf" srcId="{2448EC72-8459-43D1-B79C-BA681D20AC04}" destId="{86043F3E-44AE-4DD5-BE1D-C1A56016815E}" srcOrd="0" destOrd="0" presId="urn:microsoft.com/office/officeart/2005/8/layout/lProcess2"/>
    <dgm:cxn modelId="{6FDB1824-7307-42D4-8386-9F1AF4F35653}" srcId="{91333B0B-6949-4E06-8032-3FE5BA0FD115}" destId="{02B5B65D-E191-4486-AB58-FB8EBB0EDB54}" srcOrd="4" destOrd="0" parTransId="{203BA700-9121-4178-9B14-27E44DD9FACB}" sibTransId="{1C4874BF-9DC5-43E0-BCA8-5E5C6ABBF070}"/>
    <dgm:cxn modelId="{435F8B10-F342-455F-B677-2D12AC21BC48}" srcId="{40716F79-300F-427E-82E4-6E4200B44F39}" destId="{7303E8EE-08B0-4899-BC04-BB5A9AA646C1}" srcOrd="0" destOrd="0" parTransId="{93C63714-7C48-4AF3-ACFF-E1A2ED598FA1}" sibTransId="{616DE886-22C5-44EA-B155-934EF37B7875}"/>
    <dgm:cxn modelId="{E6217B3C-F452-4CD7-A4C5-BA8718DDD788}" srcId="{2448EC72-8459-43D1-B79C-BA681D20AC04}" destId="{40716F79-300F-427E-82E4-6E4200B44F39}" srcOrd="0" destOrd="0" parTransId="{E4FE9F8F-8D02-4D7E-BD11-2460F8321B7E}" sibTransId="{7C261349-277C-47BD-8100-816AFBDA25C3}"/>
    <dgm:cxn modelId="{A391117C-7D72-4C72-B37F-138FC53CD23E}" srcId="{D9D6CD3C-0443-4806-89E2-9A539C4D9665}" destId="{ABCE5415-FA65-4106-BF3F-D00C82EC1F9C}" srcOrd="4" destOrd="0" parTransId="{71CBA498-5A0B-4CF2-BF59-5D3967780EA7}" sibTransId="{3DC7B2EE-E40F-4051-B47E-EC2A527218B8}"/>
    <dgm:cxn modelId="{73BF1A6E-AE97-464B-BC78-82766E4DF327}" srcId="{D9D6CD3C-0443-4806-89E2-9A539C4D9665}" destId="{3F144DB6-997A-453B-B5F4-B8CF5B0F68B9}" srcOrd="5" destOrd="0" parTransId="{D63E01A9-C0AE-4414-BF3A-16DFC528F0F5}" sibTransId="{16B1ED76-DDF3-4CBC-B133-B3284DF62034}"/>
    <dgm:cxn modelId="{E2B5C42A-F019-455A-9E58-38260B63305A}" type="presOf" srcId="{6F79785E-B1A7-4B70-BC84-131DD98EC882}" destId="{2AA9CCBA-2642-4A12-900D-D1E8922DA5F4}" srcOrd="0" destOrd="0" presId="urn:microsoft.com/office/officeart/2005/8/layout/lProcess2"/>
    <dgm:cxn modelId="{E3C87AA7-7840-4F18-B5C4-08CCD40D5870}" srcId="{D9D6CD3C-0443-4806-89E2-9A539C4D9665}" destId="{1EC19423-FE10-4460-A6DA-F7550B9F386D}" srcOrd="0" destOrd="0" parTransId="{7A60A828-C83F-4F4B-B064-B3E2CDFF0473}" sibTransId="{6471E963-2E02-42B2-9815-CB0EA87A5BAE}"/>
    <dgm:cxn modelId="{19073EC7-704C-459F-BBBA-FCCDC0E3F89A}" type="presOf" srcId="{5EF24E3A-81D3-4CD6-91BC-BFF8B9E614A2}" destId="{468C2A5A-2B2A-471B-8DDA-FF4B34B10629}" srcOrd="0" destOrd="0" presId="urn:microsoft.com/office/officeart/2005/8/layout/lProcess2"/>
    <dgm:cxn modelId="{0DCD6787-789A-4CE1-BC87-597D90B7DF02}" type="presOf" srcId="{4FBDE766-809E-40C9-AA34-D635892BF786}" destId="{DEFBE0CD-E54E-421A-97C8-3F500A1D3F65}" srcOrd="0" destOrd="0" presId="urn:microsoft.com/office/officeart/2005/8/layout/lProcess2"/>
    <dgm:cxn modelId="{53FA9502-C0BE-4DFE-9A8A-06437D7CEE3D}" srcId="{D9D6CD3C-0443-4806-89E2-9A539C4D9665}" destId="{660D935F-77AC-4C51-8B14-CB37927D2199}" srcOrd="1" destOrd="0" parTransId="{F3C9720B-A374-4D0C-BA49-C6FCE68AD296}" sibTransId="{809B0BDA-92C2-47BF-BEE4-E764AAD72376}"/>
    <dgm:cxn modelId="{2221DB39-2D09-473C-8099-2568CD0D7218}" srcId="{91333B0B-6949-4E06-8032-3FE5BA0FD115}" destId="{4FBDE766-809E-40C9-AA34-D635892BF786}" srcOrd="3" destOrd="0" parTransId="{D3381A47-16BE-433A-AE21-E3F27EB2CD49}" sibTransId="{1F08AFBE-D33A-4A8E-9E73-9BD655B37E94}"/>
    <dgm:cxn modelId="{01983353-905C-40F1-8021-35B8C07B5527}" srcId="{D9D6CD3C-0443-4806-89E2-9A539C4D9665}" destId="{1AD9DC7E-BABA-4602-A45A-D52033F857AB}" srcOrd="2" destOrd="0" parTransId="{CBD39848-EF71-4939-BA76-5A83CDB4B02B}" sibTransId="{97CB3D1D-84DC-421E-8BA8-7A723D112349}"/>
    <dgm:cxn modelId="{1A0A1422-6042-4E72-90DE-00A366F68E80}" type="presOf" srcId="{40716F79-300F-427E-82E4-6E4200B44F39}" destId="{1C9FED9E-8367-4A45-8F1E-B7159E31C73E}" srcOrd="0" destOrd="0" presId="urn:microsoft.com/office/officeart/2005/8/layout/lProcess2"/>
    <dgm:cxn modelId="{C499E42D-59CD-429B-8528-4A6DDEDF1DED}" type="presOf" srcId="{1AD9DC7E-BABA-4602-A45A-D52033F857AB}" destId="{68543405-DA21-41EB-8429-D28BA56F0008}" srcOrd="0" destOrd="0" presId="urn:microsoft.com/office/officeart/2005/8/layout/lProcess2"/>
    <dgm:cxn modelId="{F6E11286-2AE6-444B-9F0E-242752C964EC}" srcId="{91333B0B-6949-4E06-8032-3FE5BA0FD115}" destId="{E1274929-B7F8-4F4D-AC96-98D1D9259BA6}" srcOrd="1" destOrd="0" parTransId="{3B57B6FF-36D7-4F43-93FF-FC3A63F4B7F7}" sibTransId="{3373D753-432F-4809-9245-F132E41FDDD1}"/>
    <dgm:cxn modelId="{594C0D6A-B3D8-4DA3-B5C3-313F3C5DC230}" type="presOf" srcId="{2D5A3F1B-B068-4BB1-BB41-79F0C73E7C3C}" destId="{84FDB245-5157-4032-98E0-E50C1696D68F}" srcOrd="0" destOrd="0" presId="urn:microsoft.com/office/officeart/2005/8/layout/lProcess2"/>
    <dgm:cxn modelId="{70E6CAC0-32E6-432C-A415-0BD0F40FB7BD}" srcId="{40716F79-300F-427E-82E4-6E4200B44F39}" destId="{40B199A9-2289-4478-83BD-71AF90B42A5D}" srcOrd="3" destOrd="0" parTransId="{C2F7AB80-1C01-4808-8934-C58B0EB7BE74}" sibTransId="{4A844142-CC56-4C4A-A86A-7532634DB2A9}"/>
    <dgm:cxn modelId="{459AF192-612C-491B-9EE7-A0D11F96C6D0}" type="presOf" srcId="{7303E8EE-08B0-4899-BC04-BB5A9AA646C1}" destId="{624C3596-0D3B-4996-B690-19ED835DF2EE}" srcOrd="0" destOrd="0" presId="urn:microsoft.com/office/officeart/2005/8/layout/lProcess2"/>
    <dgm:cxn modelId="{6EB8B1A3-4FA4-4260-B312-0EAE8E4A71DA}" type="presOf" srcId="{3F144DB6-997A-453B-B5F4-B8CF5B0F68B9}" destId="{2A9146FD-961B-4E10-A2C8-BF51963C204C}" srcOrd="0" destOrd="0" presId="urn:microsoft.com/office/officeart/2005/8/layout/lProcess2"/>
    <dgm:cxn modelId="{DD4460EE-652E-43F0-B4C7-5C9E1AAC308E}" srcId="{2448EC72-8459-43D1-B79C-BA681D20AC04}" destId="{D9D6CD3C-0443-4806-89E2-9A539C4D9665}" srcOrd="1" destOrd="0" parTransId="{FF02A610-214B-412D-894E-C2BFFCE59109}" sibTransId="{EFB609AC-423E-4B4A-A4A4-6045E512F43B}"/>
    <dgm:cxn modelId="{BCEC979B-E942-433B-9892-111474B2BEC0}" type="presOf" srcId="{1EC19423-FE10-4460-A6DA-F7550B9F386D}" destId="{DFDD34DA-E303-4B94-BDCA-DFABA172F236}" srcOrd="0" destOrd="0" presId="urn:microsoft.com/office/officeart/2005/8/layout/lProcess2"/>
    <dgm:cxn modelId="{9188B9E9-5B2B-4CBF-9F71-06F6445C35D7}" srcId="{40716F79-300F-427E-82E4-6E4200B44F39}" destId="{E9B7FA52-6E8A-4D19-B38F-1FE8F188563D}" srcOrd="5" destOrd="0" parTransId="{60910061-4D22-41FC-968A-AFE9115FAE69}" sibTransId="{65E12C14-9637-45C0-BA24-4E7BD3D8E77A}"/>
    <dgm:cxn modelId="{C2D9CA4E-95F8-4834-9304-91E35C8A30C9}" type="presOf" srcId="{A3D23D52-B9D4-4306-BF3F-00536B5D3C51}" destId="{07B451AB-66D7-48EA-A7BB-CBA598D9E232}" srcOrd="0" destOrd="0" presId="urn:microsoft.com/office/officeart/2005/8/layout/lProcess2"/>
    <dgm:cxn modelId="{A009B5B1-7D2B-4DC1-ACC1-E64535EC0ED4}" type="presOf" srcId="{F6E557C8-1FF1-4256-9AC0-04D71627C88A}" destId="{97FB82EF-1170-4F96-A25B-710E88054C5A}" srcOrd="0" destOrd="0" presId="urn:microsoft.com/office/officeart/2005/8/layout/lProcess2"/>
    <dgm:cxn modelId="{1889A7D3-A743-4FCD-B559-110A5BCA63DB}" type="presOf" srcId="{E9B7FA52-6E8A-4D19-B38F-1FE8F188563D}" destId="{24E9FC4C-F9C3-479E-B4BD-67FBE95E1F47}" srcOrd="0" destOrd="0" presId="urn:microsoft.com/office/officeart/2005/8/layout/lProcess2"/>
    <dgm:cxn modelId="{83D6D395-A864-4F0B-9A0D-227E6331EFF0}" srcId="{91333B0B-6949-4E06-8032-3FE5BA0FD115}" destId="{5EF24E3A-81D3-4CD6-91BC-BFF8B9E614A2}" srcOrd="5" destOrd="0" parTransId="{382EAA69-27D2-4728-8D65-67E1E7676DE8}" sibTransId="{5B6609F5-837C-4D96-833A-E62B12FC57F2}"/>
    <dgm:cxn modelId="{713AF549-B1B7-4961-B5DF-EDC40CEBC0C9}" srcId="{91333B0B-6949-4E06-8032-3FE5BA0FD115}" destId="{FDDF976A-B826-4A25-B53F-A02E019608CB}" srcOrd="0" destOrd="0" parTransId="{9EBF2732-B486-4222-A86E-7CD849A38E07}" sibTransId="{99EF7A5D-6B60-414B-9D8E-51CA007B93D5}"/>
    <dgm:cxn modelId="{BF6818A3-F285-4B6F-B614-00744DF7FB48}" type="presOf" srcId="{91333B0B-6949-4E06-8032-3FE5BA0FD115}" destId="{B9A40887-E94E-4FA8-99D5-C33204368393}" srcOrd="0" destOrd="0" presId="urn:microsoft.com/office/officeart/2005/8/layout/lProcess2"/>
    <dgm:cxn modelId="{8ACED9BB-C244-4CE3-B746-BBA2B88C47DB}" type="presOf" srcId="{7BF36333-B192-47F2-AD09-D39D916EF23B}" destId="{BDE4E196-1D23-45C1-B8D7-8952A32A9165}" srcOrd="0" destOrd="0" presId="urn:microsoft.com/office/officeart/2005/8/layout/lProcess2"/>
    <dgm:cxn modelId="{E1D38FFC-0896-40D8-8C97-78656B98122B}" type="presOf" srcId="{1CFEB9F4-5B03-41DB-B66E-26D5FED20C7A}" destId="{8449917A-BE05-4B73-8EBF-807C53FE6528}" srcOrd="0" destOrd="0" presId="urn:microsoft.com/office/officeart/2005/8/layout/lProcess2"/>
    <dgm:cxn modelId="{76DA543F-FAEC-4032-99F3-AEBD19400942}" srcId="{2448EC72-8459-43D1-B79C-BA681D20AC04}" destId="{91333B0B-6949-4E06-8032-3FE5BA0FD115}" srcOrd="2" destOrd="0" parTransId="{671C2535-0CE9-46F5-944D-D48DE41E7CC8}" sibTransId="{1CEAC726-AF6D-46C0-85F4-3E56575F7A08}"/>
    <dgm:cxn modelId="{F3F73444-316F-4961-83E6-8E528926DC47}" srcId="{40716F79-300F-427E-82E4-6E4200B44F39}" destId="{2D5A3F1B-B068-4BB1-BB41-79F0C73E7C3C}" srcOrd="1" destOrd="0" parTransId="{824DBB3D-5CFD-450B-A6DC-9BF8B42C616D}" sibTransId="{8CF7A471-07D1-42C3-86F0-B3D089A0D7FC}"/>
    <dgm:cxn modelId="{96C7E6FD-E590-4E1A-A730-2D3D57AD65A0}" srcId="{D9D6CD3C-0443-4806-89E2-9A539C4D9665}" destId="{FCDBEC27-C917-4B30-B91D-E4E495A50EAD}" srcOrd="6" destOrd="0" parTransId="{6C81371F-9BD3-482E-94E3-E431D556C2C2}" sibTransId="{D64F5353-151B-479E-AF0C-7AB1B3FAE48A}"/>
    <dgm:cxn modelId="{FCFB4D54-A7D8-4409-8883-2C46778A1430}" type="presOf" srcId="{FDDF976A-B826-4A25-B53F-A02E019608CB}" destId="{5644AB69-B4C6-45D0-BB0E-ACB865F6872D}" srcOrd="0" destOrd="0" presId="urn:microsoft.com/office/officeart/2005/8/layout/lProcess2"/>
    <dgm:cxn modelId="{76FAB0A5-6D79-4F65-A9E5-C6B928BC3D3E}" type="presOf" srcId="{40716F79-300F-427E-82E4-6E4200B44F39}" destId="{7740B86B-A624-449A-A33D-995013C53767}" srcOrd="1" destOrd="0" presId="urn:microsoft.com/office/officeart/2005/8/layout/lProcess2"/>
    <dgm:cxn modelId="{840DC6DE-B289-4A5D-9020-6F869B1786F0}" type="presOf" srcId="{ABCE5415-FA65-4106-BF3F-D00C82EC1F9C}" destId="{4B51EDB6-B2E9-49AC-80DF-457A4C4A893F}" srcOrd="0" destOrd="0" presId="urn:microsoft.com/office/officeart/2005/8/layout/lProcess2"/>
    <dgm:cxn modelId="{D6A02B2D-F5AD-4519-AFD2-B9EE2190716F}" type="presOf" srcId="{02B5B65D-E191-4486-AB58-FB8EBB0EDB54}" destId="{555C6120-66E8-4FDA-B53A-97D06D1C8D08}" srcOrd="0" destOrd="0" presId="urn:microsoft.com/office/officeart/2005/8/layout/lProcess2"/>
    <dgm:cxn modelId="{0C7723CC-C9CE-4372-A84B-FA2ABBF5E447}" srcId="{91333B0B-6949-4E06-8032-3FE5BA0FD115}" destId="{9B8BD7BF-5937-4CED-966B-3AFFF442C21B}" srcOrd="2" destOrd="0" parTransId="{B9665E9F-1DC9-4C2F-8E03-6E895503A907}" sibTransId="{09BB262A-08D5-48C6-8A7C-92D0372FCA1C}"/>
    <dgm:cxn modelId="{FEDBAD50-4CBE-40C1-8D04-8B826A464163}" type="presOf" srcId="{FCDBEC27-C917-4B30-B91D-E4E495A50EAD}" destId="{67142D5E-B5B1-4C0A-9E07-CA4EBB421085}" srcOrd="0" destOrd="0" presId="urn:microsoft.com/office/officeart/2005/8/layout/lProcess2"/>
    <dgm:cxn modelId="{D5B134BF-A0B5-424E-A9F8-B4CF1FC97994}" srcId="{40716F79-300F-427E-82E4-6E4200B44F39}" destId="{A3D23D52-B9D4-4306-BF3F-00536B5D3C51}" srcOrd="6" destOrd="0" parTransId="{CBF0555A-2C2F-48DD-9024-5B417C27595B}" sibTransId="{20C25FF1-B151-480B-82BD-862408BEEE83}"/>
    <dgm:cxn modelId="{60476083-7432-41ED-9EB2-03DB144674EF}" type="presParOf" srcId="{86043F3E-44AE-4DD5-BE1D-C1A56016815E}" destId="{787F4F90-A1F6-41A8-8F9D-7B9E7D577B42}" srcOrd="0" destOrd="0" presId="urn:microsoft.com/office/officeart/2005/8/layout/lProcess2"/>
    <dgm:cxn modelId="{D36D3C0D-3034-43CD-B986-05C9D2E1903F}" type="presParOf" srcId="{787F4F90-A1F6-41A8-8F9D-7B9E7D577B42}" destId="{1C9FED9E-8367-4A45-8F1E-B7159E31C73E}" srcOrd="0" destOrd="0" presId="urn:microsoft.com/office/officeart/2005/8/layout/lProcess2"/>
    <dgm:cxn modelId="{9BB68503-73E0-40FE-854C-B8D1783D7225}" type="presParOf" srcId="{787F4F90-A1F6-41A8-8F9D-7B9E7D577B42}" destId="{7740B86B-A624-449A-A33D-995013C53767}" srcOrd="1" destOrd="0" presId="urn:microsoft.com/office/officeart/2005/8/layout/lProcess2"/>
    <dgm:cxn modelId="{EB313738-6889-4C39-ABF7-5ED220233423}" type="presParOf" srcId="{787F4F90-A1F6-41A8-8F9D-7B9E7D577B42}" destId="{91423C6F-755E-4159-9575-280D2175483D}" srcOrd="2" destOrd="0" presId="urn:microsoft.com/office/officeart/2005/8/layout/lProcess2"/>
    <dgm:cxn modelId="{BBC40F6D-D351-4634-BE1C-A6B1BA9448D7}" type="presParOf" srcId="{91423C6F-755E-4159-9575-280D2175483D}" destId="{E0AD1587-9454-4327-A92D-4E2E001C5779}" srcOrd="0" destOrd="0" presId="urn:microsoft.com/office/officeart/2005/8/layout/lProcess2"/>
    <dgm:cxn modelId="{20AAEFCE-6EDF-4F1D-A2D5-D7370DBD4740}" type="presParOf" srcId="{E0AD1587-9454-4327-A92D-4E2E001C5779}" destId="{624C3596-0D3B-4996-B690-19ED835DF2EE}" srcOrd="0" destOrd="0" presId="urn:microsoft.com/office/officeart/2005/8/layout/lProcess2"/>
    <dgm:cxn modelId="{8BB0EF4D-32E0-4BAB-BECE-6C20520E4341}" type="presParOf" srcId="{E0AD1587-9454-4327-A92D-4E2E001C5779}" destId="{5352DFAA-42A9-430B-9D98-84BEC6F99FC9}" srcOrd="1" destOrd="0" presId="urn:microsoft.com/office/officeart/2005/8/layout/lProcess2"/>
    <dgm:cxn modelId="{138CF00D-2F5E-43D9-B3F7-EBE8D143A876}" type="presParOf" srcId="{E0AD1587-9454-4327-A92D-4E2E001C5779}" destId="{84FDB245-5157-4032-98E0-E50C1696D68F}" srcOrd="2" destOrd="0" presId="urn:microsoft.com/office/officeart/2005/8/layout/lProcess2"/>
    <dgm:cxn modelId="{D0ADE449-2A39-4350-905B-51E9C68CA160}" type="presParOf" srcId="{E0AD1587-9454-4327-A92D-4E2E001C5779}" destId="{B0B92BFF-8FDC-4A5A-B0DE-25469657246A}" srcOrd="3" destOrd="0" presId="urn:microsoft.com/office/officeart/2005/8/layout/lProcess2"/>
    <dgm:cxn modelId="{2F6743FC-E4AA-4F9C-82FE-810304597733}" type="presParOf" srcId="{E0AD1587-9454-4327-A92D-4E2E001C5779}" destId="{8449917A-BE05-4B73-8EBF-807C53FE6528}" srcOrd="4" destOrd="0" presId="urn:microsoft.com/office/officeart/2005/8/layout/lProcess2"/>
    <dgm:cxn modelId="{C5ED9EC3-9B74-468F-8F86-317BD6A605D8}" type="presParOf" srcId="{E0AD1587-9454-4327-A92D-4E2E001C5779}" destId="{1911FCDF-3277-4592-965B-8B03ACA71E69}" srcOrd="5" destOrd="0" presId="urn:microsoft.com/office/officeart/2005/8/layout/lProcess2"/>
    <dgm:cxn modelId="{DF6CD094-BAA9-4F1B-875A-234FB02958FD}" type="presParOf" srcId="{E0AD1587-9454-4327-A92D-4E2E001C5779}" destId="{88ACE52D-EA52-4612-9777-1FB8AA39AEC0}" srcOrd="6" destOrd="0" presId="urn:microsoft.com/office/officeart/2005/8/layout/lProcess2"/>
    <dgm:cxn modelId="{6E717C03-C5D6-4E26-92D5-AB9F30E52FCC}" type="presParOf" srcId="{E0AD1587-9454-4327-A92D-4E2E001C5779}" destId="{EAA3227F-B6EE-4F6A-93A7-88EDF4BCF00B}" srcOrd="7" destOrd="0" presId="urn:microsoft.com/office/officeart/2005/8/layout/lProcess2"/>
    <dgm:cxn modelId="{13D0F1EC-B965-49F8-9214-84A4263A0FEA}" type="presParOf" srcId="{E0AD1587-9454-4327-A92D-4E2E001C5779}" destId="{BDE4E196-1D23-45C1-B8D7-8952A32A9165}" srcOrd="8" destOrd="0" presId="urn:microsoft.com/office/officeart/2005/8/layout/lProcess2"/>
    <dgm:cxn modelId="{F921A94D-AD56-48E2-80C0-5299D13B2829}" type="presParOf" srcId="{E0AD1587-9454-4327-A92D-4E2E001C5779}" destId="{D520986B-4EF5-477F-9CEF-EA81286929F0}" srcOrd="9" destOrd="0" presId="urn:microsoft.com/office/officeart/2005/8/layout/lProcess2"/>
    <dgm:cxn modelId="{086FE114-C371-4910-B267-D7B70FD8258D}" type="presParOf" srcId="{E0AD1587-9454-4327-A92D-4E2E001C5779}" destId="{24E9FC4C-F9C3-479E-B4BD-67FBE95E1F47}" srcOrd="10" destOrd="0" presId="urn:microsoft.com/office/officeart/2005/8/layout/lProcess2"/>
    <dgm:cxn modelId="{C7C13668-2CE5-4059-8CFA-BC06301749A9}" type="presParOf" srcId="{E0AD1587-9454-4327-A92D-4E2E001C5779}" destId="{94253D53-5A34-4475-991C-225AA45EF4D7}" srcOrd="11" destOrd="0" presId="urn:microsoft.com/office/officeart/2005/8/layout/lProcess2"/>
    <dgm:cxn modelId="{192F5F2B-FDC5-450D-9A21-12D65B3EC94B}" type="presParOf" srcId="{E0AD1587-9454-4327-A92D-4E2E001C5779}" destId="{07B451AB-66D7-48EA-A7BB-CBA598D9E232}" srcOrd="12" destOrd="0" presId="urn:microsoft.com/office/officeart/2005/8/layout/lProcess2"/>
    <dgm:cxn modelId="{8FA1D7C5-9F14-4945-B712-458868CEAAE7}" type="presParOf" srcId="{86043F3E-44AE-4DD5-BE1D-C1A56016815E}" destId="{92EC101B-6CF9-4594-90C8-AF8221116359}" srcOrd="1" destOrd="0" presId="urn:microsoft.com/office/officeart/2005/8/layout/lProcess2"/>
    <dgm:cxn modelId="{1337C994-23F2-4F19-8BBF-4458A2CE78C6}" type="presParOf" srcId="{86043F3E-44AE-4DD5-BE1D-C1A56016815E}" destId="{FC5B7391-7446-4B92-81CE-E0E5ACA68420}" srcOrd="2" destOrd="0" presId="urn:microsoft.com/office/officeart/2005/8/layout/lProcess2"/>
    <dgm:cxn modelId="{17E7C9FC-2968-4B8F-B36E-1D535851EB87}" type="presParOf" srcId="{FC5B7391-7446-4B92-81CE-E0E5ACA68420}" destId="{98240681-C870-40FC-8DB3-0C18C3BBF7C5}" srcOrd="0" destOrd="0" presId="urn:microsoft.com/office/officeart/2005/8/layout/lProcess2"/>
    <dgm:cxn modelId="{BB65B800-5793-46A0-A52D-70680CBB9674}" type="presParOf" srcId="{FC5B7391-7446-4B92-81CE-E0E5ACA68420}" destId="{F3D90874-0BB0-4B39-8189-E37E0EFDCE6B}" srcOrd="1" destOrd="0" presId="urn:microsoft.com/office/officeart/2005/8/layout/lProcess2"/>
    <dgm:cxn modelId="{60445D30-E631-4A11-B467-FB5AEF4DE547}" type="presParOf" srcId="{FC5B7391-7446-4B92-81CE-E0E5ACA68420}" destId="{5A6AD526-3F97-4F97-A6DE-4559113FFD00}" srcOrd="2" destOrd="0" presId="urn:microsoft.com/office/officeart/2005/8/layout/lProcess2"/>
    <dgm:cxn modelId="{29ED0215-1555-4468-91DD-E55325607D43}" type="presParOf" srcId="{5A6AD526-3F97-4F97-A6DE-4559113FFD00}" destId="{B01ED57A-FA9C-4163-A83F-799D724FF92B}" srcOrd="0" destOrd="0" presId="urn:microsoft.com/office/officeart/2005/8/layout/lProcess2"/>
    <dgm:cxn modelId="{D8316E3D-6348-4BAC-90C1-6414616255A2}" type="presParOf" srcId="{B01ED57A-FA9C-4163-A83F-799D724FF92B}" destId="{DFDD34DA-E303-4B94-BDCA-DFABA172F236}" srcOrd="0" destOrd="0" presId="urn:microsoft.com/office/officeart/2005/8/layout/lProcess2"/>
    <dgm:cxn modelId="{6B32C987-7B00-4104-A073-48EC7C535F09}" type="presParOf" srcId="{B01ED57A-FA9C-4163-A83F-799D724FF92B}" destId="{15B43D45-3986-47E0-B63D-B3213283AC98}" srcOrd="1" destOrd="0" presId="urn:microsoft.com/office/officeart/2005/8/layout/lProcess2"/>
    <dgm:cxn modelId="{2305FA5B-D075-4F2F-AA1F-DDB17FE90E06}" type="presParOf" srcId="{B01ED57A-FA9C-4163-A83F-799D724FF92B}" destId="{DCB5375B-700E-483C-AEC5-E8B781DDA77D}" srcOrd="2" destOrd="0" presId="urn:microsoft.com/office/officeart/2005/8/layout/lProcess2"/>
    <dgm:cxn modelId="{215FDF60-3E6B-4E39-BE93-38BFAE77CF72}" type="presParOf" srcId="{B01ED57A-FA9C-4163-A83F-799D724FF92B}" destId="{315F3D0C-C6BA-4E08-BEA2-D9E1CE7155AF}" srcOrd="3" destOrd="0" presId="urn:microsoft.com/office/officeart/2005/8/layout/lProcess2"/>
    <dgm:cxn modelId="{E08254F3-E72F-4F48-8F21-E908359D72D1}" type="presParOf" srcId="{B01ED57A-FA9C-4163-A83F-799D724FF92B}" destId="{68543405-DA21-41EB-8429-D28BA56F0008}" srcOrd="4" destOrd="0" presId="urn:microsoft.com/office/officeart/2005/8/layout/lProcess2"/>
    <dgm:cxn modelId="{69075B4D-CEBA-462A-87E3-CC7ED7BF9B2E}" type="presParOf" srcId="{B01ED57A-FA9C-4163-A83F-799D724FF92B}" destId="{FFEBE525-3BE7-49F8-8596-58F31D04207F}" srcOrd="5" destOrd="0" presId="urn:microsoft.com/office/officeart/2005/8/layout/lProcess2"/>
    <dgm:cxn modelId="{8C37CDCB-1322-44F1-B53F-DE6ABCCA4256}" type="presParOf" srcId="{B01ED57A-FA9C-4163-A83F-799D724FF92B}" destId="{2AA9CCBA-2642-4A12-900D-D1E8922DA5F4}" srcOrd="6" destOrd="0" presId="urn:microsoft.com/office/officeart/2005/8/layout/lProcess2"/>
    <dgm:cxn modelId="{888BF12C-B467-4E6C-8613-0B568709F01C}" type="presParOf" srcId="{B01ED57A-FA9C-4163-A83F-799D724FF92B}" destId="{FEB12137-4BA9-42C3-A8FB-BC7A6FABE8D4}" srcOrd="7" destOrd="0" presId="urn:microsoft.com/office/officeart/2005/8/layout/lProcess2"/>
    <dgm:cxn modelId="{5BDE97CA-78C0-45D7-BAC8-7F1BA39C2F09}" type="presParOf" srcId="{B01ED57A-FA9C-4163-A83F-799D724FF92B}" destId="{4B51EDB6-B2E9-49AC-80DF-457A4C4A893F}" srcOrd="8" destOrd="0" presId="urn:microsoft.com/office/officeart/2005/8/layout/lProcess2"/>
    <dgm:cxn modelId="{839DE6EE-ABEC-4569-B43C-BE06149DEBEA}" type="presParOf" srcId="{B01ED57A-FA9C-4163-A83F-799D724FF92B}" destId="{F761BE21-A570-435E-BF4F-D41E9C097AF6}" srcOrd="9" destOrd="0" presId="urn:microsoft.com/office/officeart/2005/8/layout/lProcess2"/>
    <dgm:cxn modelId="{559F7421-9CB1-45D0-BA31-1D905600FF02}" type="presParOf" srcId="{B01ED57A-FA9C-4163-A83F-799D724FF92B}" destId="{2A9146FD-961B-4E10-A2C8-BF51963C204C}" srcOrd="10" destOrd="0" presId="urn:microsoft.com/office/officeart/2005/8/layout/lProcess2"/>
    <dgm:cxn modelId="{E0E6D8BA-2279-4CD2-A5F3-9C60148B4DBE}" type="presParOf" srcId="{B01ED57A-FA9C-4163-A83F-799D724FF92B}" destId="{C68394A3-69A6-4E66-B593-C7E9B32140EA}" srcOrd="11" destOrd="0" presId="urn:microsoft.com/office/officeart/2005/8/layout/lProcess2"/>
    <dgm:cxn modelId="{003E1D29-434F-4DD9-AB58-F8F401E6B944}" type="presParOf" srcId="{B01ED57A-FA9C-4163-A83F-799D724FF92B}" destId="{67142D5E-B5B1-4C0A-9E07-CA4EBB421085}" srcOrd="12" destOrd="0" presId="urn:microsoft.com/office/officeart/2005/8/layout/lProcess2"/>
    <dgm:cxn modelId="{DFDECEE5-25AB-4712-99EE-AB56EFBAD880}" type="presParOf" srcId="{86043F3E-44AE-4DD5-BE1D-C1A56016815E}" destId="{41DDF549-5B7B-4F53-AE24-BA7E91CA42C6}" srcOrd="3" destOrd="0" presId="urn:microsoft.com/office/officeart/2005/8/layout/lProcess2"/>
    <dgm:cxn modelId="{59142CE8-4B48-4CCB-AD8D-9DF0AB37395D}" type="presParOf" srcId="{86043F3E-44AE-4DD5-BE1D-C1A56016815E}" destId="{3AC4070C-D49C-4E21-922D-BA9CFB793BBC}" srcOrd="4" destOrd="0" presId="urn:microsoft.com/office/officeart/2005/8/layout/lProcess2"/>
    <dgm:cxn modelId="{C4660F09-23B4-4367-ACDE-31C11749C4D6}" type="presParOf" srcId="{3AC4070C-D49C-4E21-922D-BA9CFB793BBC}" destId="{B9A40887-E94E-4FA8-99D5-C33204368393}" srcOrd="0" destOrd="0" presId="urn:microsoft.com/office/officeart/2005/8/layout/lProcess2"/>
    <dgm:cxn modelId="{9923B101-2D3C-4B61-B4C0-27FB2A6CEF86}" type="presParOf" srcId="{3AC4070C-D49C-4E21-922D-BA9CFB793BBC}" destId="{CE921068-39E4-4583-A122-79D0B3E19791}" srcOrd="1" destOrd="0" presId="urn:microsoft.com/office/officeart/2005/8/layout/lProcess2"/>
    <dgm:cxn modelId="{764C4FF9-0EC1-44CD-83CA-187A0D62F2D2}" type="presParOf" srcId="{3AC4070C-D49C-4E21-922D-BA9CFB793BBC}" destId="{7352E938-3D55-4CC3-A15E-7F13F78FA85E}" srcOrd="2" destOrd="0" presId="urn:microsoft.com/office/officeart/2005/8/layout/lProcess2"/>
    <dgm:cxn modelId="{18D63113-F5CA-4312-8486-31260739B80C}" type="presParOf" srcId="{7352E938-3D55-4CC3-A15E-7F13F78FA85E}" destId="{4814ED8E-76C8-4B74-B59E-DCD9403D4B8D}" srcOrd="0" destOrd="0" presId="urn:microsoft.com/office/officeart/2005/8/layout/lProcess2"/>
    <dgm:cxn modelId="{E822B37C-5CDA-413C-939A-3C457A29EC4F}" type="presParOf" srcId="{4814ED8E-76C8-4B74-B59E-DCD9403D4B8D}" destId="{5644AB69-B4C6-45D0-BB0E-ACB865F6872D}" srcOrd="0" destOrd="0" presId="urn:microsoft.com/office/officeart/2005/8/layout/lProcess2"/>
    <dgm:cxn modelId="{37B26923-A659-4429-B40D-44A898DED13C}" type="presParOf" srcId="{4814ED8E-76C8-4B74-B59E-DCD9403D4B8D}" destId="{5B5F7825-DA9D-4680-AD02-25CE6735E491}" srcOrd="1" destOrd="0" presId="urn:microsoft.com/office/officeart/2005/8/layout/lProcess2"/>
    <dgm:cxn modelId="{4AE0A0A3-9512-4D57-B92F-15D2CB6EAC03}" type="presParOf" srcId="{4814ED8E-76C8-4B74-B59E-DCD9403D4B8D}" destId="{A232D485-E404-4729-AC9F-A61AB528202C}" srcOrd="2" destOrd="0" presId="urn:microsoft.com/office/officeart/2005/8/layout/lProcess2"/>
    <dgm:cxn modelId="{B49E8E75-C8F1-42FC-8A85-100C157C1998}" type="presParOf" srcId="{4814ED8E-76C8-4B74-B59E-DCD9403D4B8D}" destId="{FE87DD15-0CBE-4859-9DDA-F4D8BD15459A}" srcOrd="3" destOrd="0" presId="urn:microsoft.com/office/officeart/2005/8/layout/lProcess2"/>
    <dgm:cxn modelId="{B4C1DFB9-8E4A-461D-8040-0D3724B1039E}" type="presParOf" srcId="{4814ED8E-76C8-4B74-B59E-DCD9403D4B8D}" destId="{E6AB06C8-B478-4B2B-A00A-A6DBEF976EAD}" srcOrd="4" destOrd="0" presId="urn:microsoft.com/office/officeart/2005/8/layout/lProcess2"/>
    <dgm:cxn modelId="{A5EDA27E-857D-46AF-95B1-782ADDEAE85C}" type="presParOf" srcId="{4814ED8E-76C8-4B74-B59E-DCD9403D4B8D}" destId="{3C83BB31-E14A-4CFE-96AE-003A6528217E}" srcOrd="5" destOrd="0" presId="urn:microsoft.com/office/officeart/2005/8/layout/lProcess2"/>
    <dgm:cxn modelId="{81565B30-25C0-4217-9283-980FAEF2A001}" type="presParOf" srcId="{4814ED8E-76C8-4B74-B59E-DCD9403D4B8D}" destId="{DEFBE0CD-E54E-421A-97C8-3F500A1D3F65}" srcOrd="6" destOrd="0" presId="urn:microsoft.com/office/officeart/2005/8/layout/lProcess2"/>
    <dgm:cxn modelId="{84858F23-6684-4A37-886A-EF0E0E5BABFF}" type="presParOf" srcId="{4814ED8E-76C8-4B74-B59E-DCD9403D4B8D}" destId="{E73B2206-CA6B-49C4-B2CE-8F4340C90A70}" srcOrd="7" destOrd="0" presId="urn:microsoft.com/office/officeart/2005/8/layout/lProcess2"/>
    <dgm:cxn modelId="{30CAD6CD-BBD8-4A28-9769-FA919EB9E801}" type="presParOf" srcId="{4814ED8E-76C8-4B74-B59E-DCD9403D4B8D}" destId="{555C6120-66E8-4FDA-B53A-97D06D1C8D08}" srcOrd="8" destOrd="0" presId="urn:microsoft.com/office/officeart/2005/8/layout/lProcess2"/>
    <dgm:cxn modelId="{BD2D285F-934B-497F-B263-D99A92D87457}" type="presParOf" srcId="{4814ED8E-76C8-4B74-B59E-DCD9403D4B8D}" destId="{2D1BAF3F-9292-4703-9CB1-DFFA105D0CC5}" srcOrd="9" destOrd="0" presId="urn:microsoft.com/office/officeart/2005/8/layout/lProcess2"/>
    <dgm:cxn modelId="{528E5AEF-257F-41AD-8947-D187401B16B4}" type="presParOf" srcId="{4814ED8E-76C8-4B74-B59E-DCD9403D4B8D}" destId="{468C2A5A-2B2A-471B-8DDA-FF4B34B10629}" srcOrd="10" destOrd="0" presId="urn:microsoft.com/office/officeart/2005/8/layout/lProcess2"/>
    <dgm:cxn modelId="{9FA83148-8A4C-45A2-88E3-AE4D7FC8135A}" type="presParOf" srcId="{4814ED8E-76C8-4B74-B59E-DCD9403D4B8D}" destId="{5FD2AFEA-6937-464F-843B-1265ADAA7BB0}" srcOrd="11" destOrd="0" presId="urn:microsoft.com/office/officeart/2005/8/layout/lProcess2"/>
    <dgm:cxn modelId="{36CD8B3A-5E6C-4FD6-B6B5-78CE880B013B}" type="presParOf" srcId="{4814ED8E-76C8-4B74-B59E-DCD9403D4B8D}" destId="{97FB82EF-1170-4F96-A25B-710E88054C5A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B0DAE-5FC1-4370-8E92-091A65EB29AF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58A22-58BF-4A29-8F57-C21E2EEB43C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809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A032-898B-4344-9AC6-0DD5744AE61E}" type="datetimeFigureOut">
              <a:rPr lang="th-TH" smtClean="0"/>
              <a:pPr/>
              <a:t>09/04/62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96CC6-EF6B-4171-85F7-C690EC82463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10414" y="18116"/>
            <a:ext cx="9139013" cy="30162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ระเบียบวาระการประชุม(</a:t>
            </a:r>
            <a:r>
              <a:rPr lang="en-US" sz="5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Agenda)</a:t>
            </a:r>
            <a:endParaRPr lang="th-TH" sz="5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  <a:p>
            <a:pPr algn="ctr"/>
            <a:r>
              <a:rPr lang="th-TH" sz="4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คณะกรรมการวางแผนและประเมินผล </a:t>
            </a:r>
            <a:endParaRPr lang="th-TH" sz="4400" b="1" spc="67" dirty="0" smtClean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  <a:p>
            <a:pPr algn="ctr"/>
            <a:r>
              <a:rPr lang="th-TH" sz="4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สำนัก</a:t>
            </a:r>
            <a:r>
              <a:rPr lang="th-TH" sz="4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สาธารณสุขอำเภอเซ</a:t>
            </a:r>
            <a:r>
              <a:rPr lang="th-TH" sz="4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</a:t>
            </a:r>
            <a:r>
              <a:rPr lang="th-TH" sz="4000" b="1" spc="50" dirty="0">
                <a:ln w="11430">
                  <a:solidFill>
                    <a:srgbClr val="0000CC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/>
            </a:r>
            <a:br>
              <a:rPr lang="th-TH" sz="4000" b="1" spc="50" dirty="0">
                <a:ln w="11430">
                  <a:solidFill>
                    <a:srgbClr val="0000CC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</a:br>
            <a:r>
              <a:rPr lang="th-TH" sz="4800" b="1" spc="50" dirty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ครั้งที่ </a:t>
            </a:r>
            <a:r>
              <a:rPr lang="en-US" sz="4800" b="1" spc="50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4</a:t>
            </a:r>
            <a:r>
              <a:rPr lang="th-TH" sz="4800" b="1" spc="50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/25</a:t>
            </a:r>
            <a:r>
              <a:rPr lang="en-US" sz="4800" b="1" spc="50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62</a:t>
            </a:r>
            <a:endParaRPr lang="th-TH" sz="4800" b="1" spc="50" dirty="0">
              <a:ln w="11430">
                <a:solidFill>
                  <a:srgbClr val="0000CC"/>
                </a:solidFill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25814" y="3034326"/>
            <a:ext cx="9154413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วันศุกร์ที่ </a:t>
            </a:r>
            <a:r>
              <a:rPr lang="en-US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มีนาคม </a:t>
            </a:r>
            <a:r>
              <a:rPr lang="en-US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</a:t>
            </a:r>
            <a:r>
              <a:rPr lang="en-US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/>
            </a:r>
            <a:br>
              <a:rPr lang="en-US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</a:br>
            <a:r>
              <a:rPr lang="th-TH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ณ ห้อง</a:t>
            </a:r>
            <a:r>
              <a:rPr lang="th-TH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ประชุม ชั้น </a:t>
            </a:r>
            <a:r>
              <a:rPr lang="en-US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/>
            </a:r>
            <a:br>
              <a:rPr lang="th-TH" sz="4400" b="1" spc="50" dirty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</a:br>
            <a:r>
              <a:rPr lang="th-TH" sz="4400" b="1" spc="50" dirty="0" smtClean="0">
                <a:ln w="11430"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อาคารโรงพยาบาลส่งเสริมสุขภาพตำบลท่าสะอาด</a:t>
            </a:r>
            <a:endParaRPr lang="th-TH" sz="4400" b="1" spc="50" dirty="0">
              <a:ln w="11430">
                <a:solidFill>
                  <a:srgbClr val="0000CC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993798" y="915566"/>
            <a:ext cx="1692188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กำหนดการ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94785" y="1491630"/>
            <a:ext cx="8502076" cy="14157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วันที่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8 เมษายน 2562 </a:t>
            </a:r>
            <a:endParaRPr lang="th-TH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     ทำพิธีเสกน้ำศักดิ์สิทธิ์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ณ อุโบสถวัดเซกาเจติยาราม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พระ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อารามหลวง อ.เซกา ในช่วงเวลาประมาณ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.00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– 22.00 น.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94785" y="3003798"/>
            <a:ext cx="8502076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วันที่ 9 เมษายน 2562 </a:t>
            </a:r>
            <a:endParaRPr lang="th-TH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     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8.30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น.พิธี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เวียนเทียน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สมโภชน้ำศักดิ์สิทธิ์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ที่วัดเซกาเจติยาราม ในช่วงเช้า ก่อน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จะนำน้ำศักดิ์สิทธิ์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เดินทางไปยังวัดสุ</a:t>
            </a:r>
            <a:r>
              <a:rPr lang="th-TH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ทัศนเทพว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รารามราชวรมหาวิหาร กรุงเทพมหานคร เพื่อประกอบพิธีในส่วนกลางต่อไป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4559" y="195486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17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47106" name="Picture 2" descr="D:\JIRA\ประชุมประจำเดือน\เมย\cap\สรุป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50"/>
            <a:ext cx="914400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3) เรื่องสืบเนื่องและติดตาม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16332" y="828462"/>
            <a:ext cx="8583329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การดำเนินงาน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โครงการ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คัดกรองเบาหวานความดันโลหิตสูงปรับเปลี่ยนพฤติกรรม ปีงบประมาณ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อำเภอ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เซกา จังหวัดบึง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 (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17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เม.ย.-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30 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พค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.)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42615" y="1927052"/>
            <a:ext cx="4032448" cy="984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กิจกรรมอบรมปรับเปลี่ยนพฤติกรรม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latin typeface="PSL PanpilasSP" pitchFamily="18" charset="-34"/>
                <a:cs typeface="PSL PanpilasSP" pitchFamily="18" charset="-34"/>
              </a:rPr>
              <a:t>1,040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ราย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06404" y="3076821"/>
            <a:ext cx="3168352" cy="861774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กลุ่มเสี่ยงสูง/สงสัยป่วย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DM/HT 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2561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177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ราย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26737" y="4181339"/>
            <a:ext cx="3264204" cy="861774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กลุ่มเสี่ยงสูง/สงสัยป่วย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DM/HT 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147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ราย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292080" y="3104737"/>
            <a:ext cx="3528392" cy="86177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ผู้สังเกตการณ์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(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ภาคีเครือข่าย ผู้ดูแลฯ</a:t>
            </a:r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FF0066"/>
                </a:solidFill>
                <a:latin typeface="PSL PanpilasSP" pitchFamily="18" charset="-34"/>
                <a:cs typeface="PSL PanpilasSP" pitchFamily="18" charset="-34"/>
              </a:rPr>
              <a:t>716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ราย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cxnSp>
        <p:nvCxnSpPr>
          <p:cNvPr id="3" name="ตัวเชื่อมต่อตรง 2"/>
          <p:cNvCxnSpPr>
            <a:stCxn id="6" idx="2"/>
          </p:cNvCxnSpPr>
          <p:nvPr/>
        </p:nvCxnSpPr>
        <p:spPr>
          <a:xfrm>
            <a:off x="4458839" y="2911937"/>
            <a:ext cx="0" cy="126347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>
            <a:endCxn id="10" idx="1"/>
          </p:cNvCxnSpPr>
          <p:nvPr/>
        </p:nvCxnSpPr>
        <p:spPr>
          <a:xfrm>
            <a:off x="4469707" y="2956009"/>
            <a:ext cx="822373" cy="57961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>
            <a:stCxn id="6" idx="2"/>
            <a:endCxn id="7" idx="3"/>
          </p:cNvCxnSpPr>
          <p:nvPr/>
        </p:nvCxnSpPr>
        <p:spPr>
          <a:xfrm flipH="1">
            <a:off x="3574756" y="2911937"/>
            <a:ext cx="884083" cy="59577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3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220976" y="70512"/>
            <a:ext cx="2736304" cy="553998"/>
          </a:xfrm>
          <a:prstGeom prst="rect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กลยุทธ์(รูปแบบ)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02374" y="702887"/>
            <a:ext cx="4032448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C00000"/>
                </a:solidFill>
                <a:latin typeface="PSL PanpilasSP" pitchFamily="18" charset="-34"/>
                <a:cs typeface="PSL PanpilasSP" pitchFamily="18" charset="-34"/>
              </a:rPr>
              <a:t>เครื่องมือแก้ปัญหาที่ทรงพลังที่สุด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C000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03939" y="1200260"/>
            <a:ext cx="1440160" cy="49244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UCCARE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387179" y="4083918"/>
            <a:ext cx="2691708" cy="861774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แนวทางการดูแลตนเอง(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Self Care)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เขตสุขภาพที่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8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444207" y="1649618"/>
            <a:ext cx="2495685" cy="86177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ธรรมนูญสุขภาพชุมชน</a:t>
            </a:r>
          </a:p>
          <a:p>
            <a:pPr algn="ctr"/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(สัญญาใจ/กติกา ชุมชน)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4614823" y="1246786"/>
            <a:ext cx="12339" cy="2765124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4589128" y="1221986"/>
            <a:ext cx="1855079" cy="83172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>
            <a:endCxn id="7" idx="3"/>
          </p:cNvCxnSpPr>
          <p:nvPr/>
        </p:nvCxnSpPr>
        <p:spPr>
          <a:xfrm flipH="1">
            <a:off x="2244099" y="1236124"/>
            <a:ext cx="2383063" cy="21035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ี่เหลี่ยมผืนผ้า 18"/>
          <p:cNvSpPr/>
          <p:nvPr/>
        </p:nvSpPr>
        <p:spPr>
          <a:xfrm>
            <a:off x="188074" y="1757646"/>
            <a:ext cx="3312368" cy="492443"/>
          </a:xfrm>
          <a:prstGeom prst="rect">
            <a:avLst/>
          </a:prstGeom>
          <a:solidFill>
            <a:srgbClr val="FF0066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U=</a:t>
            </a:r>
            <a:r>
              <a:rPr lang="th-TH" sz="24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พชต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./กองทุนสุขภาพตำบลฯ/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196839" y="2315032"/>
            <a:ext cx="2563101" cy="492443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C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=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กลุ่มเป้าหมายชัดเจน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88073" y="2859315"/>
            <a:ext cx="2563101" cy="492443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C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=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ดำเนินการโดยชุมชน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82885" y="3402227"/>
            <a:ext cx="2563101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A=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ชื่นใจทั้งผู้รับ ผู้ให้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182885" y="3945139"/>
            <a:ext cx="2563101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R=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แชร์คน เงิน ของ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182885" y="4493082"/>
            <a:ext cx="2563101" cy="4924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E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=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แก้ตามบริบท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6064676" y="2928322"/>
            <a:ext cx="1373433" cy="49244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UCCARE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596336" y="2805212"/>
            <a:ext cx="1440160" cy="12311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ทุกครัวเรือน วางกติกาและสัญญาใจ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cxnSp>
        <p:nvCxnSpPr>
          <p:cNvPr id="36" name="ตัวเชื่อมต่อตรง 35"/>
          <p:cNvCxnSpPr/>
          <p:nvPr/>
        </p:nvCxnSpPr>
        <p:spPr>
          <a:xfrm flipV="1">
            <a:off x="6876256" y="2508238"/>
            <a:ext cx="815793" cy="39588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>
            <a:stCxn id="35" idx="0"/>
          </p:cNvCxnSpPr>
          <p:nvPr/>
        </p:nvCxnSpPr>
        <p:spPr>
          <a:xfrm flipH="1" flipV="1">
            <a:off x="7681029" y="2499382"/>
            <a:ext cx="635387" cy="30583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1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2"/>
            <a:ext cx="6858000" cy="51434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lvl="0"/>
            <a:endParaRPr lang="th-TH" dirty="0"/>
          </a:p>
        </p:txBody>
      </p:sp>
      <p:pic>
        <p:nvPicPr>
          <p:cNvPr id="5124" name="Picture 4" descr="D:\JIRA\ข้อมูลข่าวสารและเทคโนโลยีสารสนเทศ\แนวทาง2557\คู่มือบันทึกข้อมูล57\CAp_NCD\D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" y="17861"/>
            <a:ext cx="9069309" cy="510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2"/>
            <a:ext cx="6858000" cy="514349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lvl="0"/>
            <a:endParaRPr lang="th-TH" dirty="0"/>
          </a:p>
        </p:txBody>
      </p:sp>
      <p:pic>
        <p:nvPicPr>
          <p:cNvPr id="6148" name="Picture 4" descr="D:\JIRA\ข้อมูลข่าวสารและเทคโนโลยีสารสนเทศ\แนวทาง2557\คู่มือบันทึกข้อมูล57\CAp_NCD\H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5"/>
            <a:ext cx="9144000" cy="5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7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76131"/>
              </p:ext>
            </p:extLst>
          </p:nvPr>
        </p:nvGraphicFramePr>
        <p:xfrm>
          <a:off x="61461" y="987574"/>
          <a:ext cx="9047043" cy="379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638082"/>
                <a:gridCol w="217787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4.13</a:t>
                      </a:r>
                      <a:r>
                        <a:rPr lang="en-US" sz="18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18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การจัดบริการเภสัชกรรม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: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การบริหารจัดการระบบยา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การคัดเลือก การส่งมอบยาที่ปลอดภัยและมีคุณภาพ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การใช้ยาอย่างปลอดภัยและมีความสมเหตุผล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(RDU)</a:t>
                      </a:r>
                      <a:endParaRPr lang="th-TH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1.ใบรายงานยาใกล้หมดอายุและการบริหารจัดการยาใกล้หมดอายุ 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2.ที่จุดจ่ายยาไม่ติดสติ๊กเกอร์เฝ้าระวังยาใกล้หมดอายุ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3.ฉลากเสริมให้สอดไว้ในซองยาที่ 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Pre Pack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เพื่อพร้อมจ่าย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4.ไฟในห้องคลังยาไม่เพียงพอ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5.ป้ายชื่อวัคซีน ยา ไม่แน่นหนา ควรจัดทำเป็น 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Unit Dose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เพื่อสะดวกในการใช้งาน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6.การให้รหัส 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ICD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10 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TM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ไม่สัมพันธ์กับอาการสำคัญ(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cc) </a:t>
                      </a: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7.สำหรับคนที่บันทึกข้อมูลกรณีไม่ลง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real time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ในแบบบันทึกให้เพิ่มวันที่ตรวจและช่องระบุว่าบันทึกข้อมูลลง </a:t>
                      </a:r>
                      <a:r>
                        <a:rPr lang="en-US" sz="16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HOSxP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แล้ว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8.ขาดป้ายยา 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warfarin </a:t>
                      </a:r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คำแนะนำการใช้ยา/ข้อควรระวัง</a:t>
                      </a:r>
                      <a:endParaRPr lang="en-US" sz="16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6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9.ฐานข้อมูลไม่เป็นปัจจุบัน</a:t>
                      </a:r>
                      <a:endParaRPr lang="th-TH" sz="16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1.ก่อนยาจะหมดอายุ 7 เดือน ควรมีการ แลกเปลี่ยนยาที่ใกล้หมดอายุกับรพ.แม่ข่าย/รพ.สต.ใกล้เคียง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2.การทำใบเบิกวัคซีนให้สอดคล้องกับการใช้และระบบการขนส่งวัคซีน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3.ควรให้รหัส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ICD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10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TM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สัมพันธ์กับอาการสำคัญ(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cc)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และยาที่จ่าย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4.ข้อมูลการแพ้ยาใน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HOSxP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ให้ระบุรายด้วย</a:t>
                      </a:r>
                      <a:endParaRPr lang="th-TH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2727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รพ.สต.ป่ง</a:t>
            </a:r>
            <a:r>
              <a:rPr lang="th-TH" sz="16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ไฮ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69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01371"/>
              </p:ext>
            </p:extLst>
          </p:nvPr>
        </p:nvGraphicFramePr>
        <p:xfrm>
          <a:off x="76923" y="915566"/>
          <a:ext cx="9047043" cy="403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638082"/>
                <a:gridCol w="217787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4.18</a:t>
                      </a:r>
                      <a:r>
                        <a:rPr lang="en-US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ระบบคุณภาพและมาตรฐานทางห้องปฏิบัติ การด้านการแพทย์และสาธารณสุข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(LAB)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1.บุคลากร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: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คำสั่งแต่งตั้งให้เป็นปัจจุบันมีผู้รับผิดชอบหลักและรอง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2.พบ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EDTA Tube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หมดอายุ 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3.โต๊ะวางเครื่องปัน </a:t>
                      </a:r>
                      <a:r>
                        <a:rPr lang="en-US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Hct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ไม่มั่นคงถาวรเสี่ยงต่อการที่เครื่องตกลงพื้นขณะปั่น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4.ดินน้ำมันเสื่อมสภาพแล้ว แห้ง/แข็ง ควรทิ้ง กลุ่มงานเทคนิคการแพทย์ รพ.เซกาจะจัดหาให้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5.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Stock Card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บันทึกข้อมูลไม่เป็นปัจจุบัน บางรายการยอดคงคลังไม่ตรงกับวัสดุที่มีอยู่ในคลัง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6.การรายงานผลการตรวจไม่เป็นปัจจุบัน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1.ควรเพิ่มผู้ปฏิบัติครอบคลุมทั้งหมด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2.ควรมีการจัดหาแผนสำรองกรณี วัสดุ อุปกรณ์ทางการ แพทย์ใกล้หมดอายุหรือแลกเปลี่ยนกันภายใน รพ.สต.โซน หรือนำมาแลก เปลี่ยนที่รพ.แม่ข่าย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2727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รพ.สต.ป่ง</a:t>
            </a:r>
            <a:r>
              <a:rPr lang="th-TH" sz="16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ไฮ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91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935170"/>
              </p:ext>
            </p:extLst>
          </p:nvPr>
        </p:nvGraphicFramePr>
        <p:xfrm>
          <a:off x="4515" y="893068"/>
          <a:ext cx="9047043" cy="403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496638"/>
                <a:gridCol w="2319318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4.13</a:t>
                      </a:r>
                      <a:r>
                        <a:rPr lang="en-US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การจัดบริการเภสัชกรรม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: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การบริหารจัดการระบบยา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การคัดเลือก การส่งมอบยาที่ปลอดภัยและมีคุณภาพ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การใช้ยาอย่างปลอดภัยและมีความสมเหตุผล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(RDU)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endParaRPr lang="en-US" sz="2400" b="1" kern="1200" dirty="0" smtClean="0">
                        <a:solidFill>
                          <a:srgbClr val="FFFF00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.ใบรายงานยาใกล้หมดอายุและยาใกล้หมดอายุ 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การจัดเรียงวัคซีนไม่ตรงตามหลักวิชาการ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3.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น้ำในตู้เย็นวัคซีนขาดอีก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 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ขวดเพื่อควบคุมอุณหภูมิในตู้เย็น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ข้อมูล วัคซีน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HPV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ไม่เป็นปัจจุบัน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endParaRPr lang="en-US" sz="2400" b="1" kern="1200" dirty="0" smtClean="0">
                        <a:solidFill>
                          <a:srgbClr val="FFFF00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.ก่อนยาจะหมดอายุ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7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เดือน ควรมีการแลกเปลี่ยนยาที่ใกล้หมดอายุกับรพ.แม่ข่าย/รพ.สต.ใกล้เคียง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.ใส่น้ำในตู้เย็นวัคซีนเพิ่มอีก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 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ขวดเพื่อควบคุมอุณหภูมิในตู้เย็น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488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รพ.สต.บ้านโคกโขง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79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374564"/>
              </p:ext>
            </p:extLst>
          </p:nvPr>
        </p:nvGraphicFramePr>
        <p:xfrm>
          <a:off x="4515" y="893068"/>
          <a:ext cx="9047043" cy="397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638082"/>
                <a:gridCol w="217787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4.13</a:t>
                      </a:r>
                      <a:r>
                        <a:rPr lang="en-US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การจัดบริการเภสัชกรรม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: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การบริหารจัดการระบบยา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การคัดเลือก การส่งมอบยาที่ปลอดภัยและมีคุณภาพ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การใช้ยาอย่างปลอดภัยและมีความสมเหตุผล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(RDU)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</a:t>
                      </a:r>
                      <a:r>
                        <a:rPr lang="en-US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                    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.การให้รหัส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ICD 10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TM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อาการสำคัญและยาที่จ่ายต้องสัมพันธ์กันและลงข้อมูลเป็น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real time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สำหรับคนที่บันทึกข้อมูลกรณีไม่ลง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real time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ในแบบบันทึกให้เพิ่มวันที่ตรวจและช่องระบุว่าบันทึกข้อมูลลง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HOSxP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แล้ว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                            2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.ให้นำฉลากเสริมไปใส่ไว้ในซองยาเพื่อให้เกิดความสะดวกในการใช้งาน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.ขาดถาดนับเม็ดยา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เจ้าหน้าที่ขาดความมั่นใจในการจ่ายยาฆ่าเชื้อ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.ขาดฉลากยาเสริม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         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6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.ไม่มีสติ๊กเกอร์ เฝ้าระวังการใช้ยาในหญิงตั้งครรภ์/ให้นมบุตร/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CKD-3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ขึ้นไป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.เพิ่มถาดนับเม็ดยา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.ปรับปรุงฐานข้อมูลแพ้ยาให้เป็นปัจจุบัน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.อบรมการใช้ยาฆ่าเชื้อที่สมเหตุผลกับเจ้าหน้าที่ให้ครบทุกคน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.ให้จัดทำฉลากยาเสริมและสติ๊กเกอร์เฝ้าระวังการใช้ยาเพิ่ม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.ปรับปรุงฐานข้อมูลแพ้ยาให้เป็นปัจจุบัน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488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รพ.สต.บ้านโคกโขง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15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125611"/>
              </p:ext>
            </p:extLst>
          </p:nvPr>
        </p:nvGraphicFramePr>
        <p:xfrm>
          <a:off x="4515" y="893068"/>
          <a:ext cx="9047043" cy="367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638082"/>
                <a:gridCol w="2177874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</a:t>
                      </a: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 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งานคุ้มครองผู้บริโภคด้านสุขภาพ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(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คบส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.) </a:t>
                      </a:r>
                      <a:endParaRPr lang="th-TH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.ฐานข้อมูลร้านค้าไม่เป็นปัจจุบัน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.ยังไม่ออกตรวจประเมินร้านชำ 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 โรงน้ำประชารัฐ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.ยังไม่นิเทศให้ความรู้โรงเรียน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ยังไม่ออกเยี่ยมบ้านโครงการยาปลอดภัย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.ควรเร่งออกตรวจประเมินร้านชำโรงเรียน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 โรงน้ำประชารัฐ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.ควรออกนิเทศให้ความรู้โรงเรียน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.ปรับปรุงฐานข้อมูลร้านค้าให้เป็นปัจจุบัน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48882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รพ.สต.บ้านโคกโขง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64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23528" y="1059582"/>
            <a:ext cx="8583329" cy="3077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5.ขอ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เชิญชวนข้าราชการร่วมโครงการบรรพชาอุปสมบทเฉลิมพระเกียรติ เนื่องในโอกาสมหามงคลพระราชพิธีบรม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ราชาภิเษก</a:t>
            </a:r>
          </a:p>
          <a:p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 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จังหวัดบึงกาฬรับสมัครผู้สนใจจนถึงวันที่ 26 เมษายน 2562 ระยะเวลาบวช 2-16 พฤษภาคม 2562 ที่วัดเซกาเจติยาราม </a:t>
            </a:r>
            <a:endParaRPr lang="th-TH" sz="32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  ผู้สนใจ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สมัครได้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ที่สำนักงาน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พุทธศาสนาจังหวัดบึงกาฬ หรือที่ว่ากา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รอำเภอ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ทุ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กอำเภอ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ข้าราชการที่บวชจะไม่ถือเป็นวัน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ลา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4559" y="195486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78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8758"/>
              </p:ext>
            </p:extLst>
          </p:nvPr>
        </p:nvGraphicFramePr>
        <p:xfrm>
          <a:off x="4515" y="893068"/>
          <a:ext cx="9047043" cy="4219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496638"/>
                <a:gridCol w="2319318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4.13</a:t>
                      </a:r>
                      <a:r>
                        <a:rPr lang="en-US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0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การจัดบริการเภสัชกรรม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: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การบริหารจัดการระบบยา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การคัดเลือก การส่งมอบยาที่ปลอดภัยและมีคุณภาพ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,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การใช้ยาอย่างปลอดภัยและมีความสมเหตุผล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(RDU)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endParaRPr lang="en-US" sz="2400" b="1" kern="1200" dirty="0" smtClean="0">
                        <a:solidFill>
                          <a:srgbClr val="FFFF00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.กล่องเคลื่อนย้ายวัคซีนไม่มีที่กั้นภายในเพื่อไม่ให้วัคซีนสัมผัสโดยตรงกับน้ำแข็ง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.ใบเบิกกับการใช้วัคซีนไม่สัมพันธ์กัน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การใช้ยา</a:t>
                      </a:r>
                      <a:endParaRPr lang="en-US" sz="2400" b="1" kern="1200" dirty="0" smtClean="0">
                        <a:solidFill>
                          <a:srgbClr val="FFFF00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.ขาดฉลากยาเสริมธาตุเหล็ก</a:t>
                      </a:r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   </a:t>
                      </a:r>
                    </a:p>
                    <a:p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.ไม่มีสติ๊กเกอร์ เฝ้าระวังการใช้ยาในหญิงตั้งครรภ์/ให้นมบุตร/</a:t>
                      </a:r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CKD-3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ขึ้นไป</a:t>
                      </a:r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                            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2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.ฐานข้อมูลแพ้ยาไม่เป็นปัจจุบัน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คลังยาและเวชภัณฑ์</a:t>
                      </a:r>
                      <a:endParaRPr lang="en-US" sz="1800" b="1" kern="1200" dirty="0" smtClean="0">
                        <a:solidFill>
                          <a:srgbClr val="FFFF00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.ควรมีการซ้อมแผนการเคลื่อนย้ายวัคซีนในกรณีที่ไฟดับ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.กล่องเคลื่อนย้ายวัคซีนควรมีที่กั้นภายในเพื่อไม่ให้วัคซีนสัมผัสโดยตรงกับน้ำแข็ง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.วัคซีน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MMR/MR 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ทำให้เป็น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Unit dose</a:t>
                      </a:r>
                    </a:p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.ให้จัดทำฉลากยาเสริมและสติ๊กเกอร์เฝ้าระวังการใช้ยาเพิ่ม                  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</a:t>
                      </a:r>
                      <a:r>
                        <a:rPr lang="th-TH" sz="18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.ปรับปรุงฐานข้อมูลแพ้ยาให้เป็นปัจจุบัน                              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274867" y="483518"/>
            <a:ext cx="19928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รพ.สต.บ้านท่าเชียงเครือ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25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450038"/>
              </p:ext>
            </p:extLst>
          </p:nvPr>
        </p:nvGraphicFramePr>
        <p:xfrm>
          <a:off x="4515" y="893068"/>
          <a:ext cx="9047043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2154058"/>
                <a:gridCol w="3136598"/>
                <a:gridCol w="2679358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kern="1200" dirty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</a:t>
                      </a: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 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งานคุ้มครองผู้บริโภคด้านสุขภาพ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(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คบส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.) </a:t>
                      </a:r>
                      <a:endParaRPr lang="th-TH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.ฐานข้อมูลร้านค้าไม่เป็นปัจจุบัน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.ยังไม่ออกตรวจประเมินร้านชำ ผลิตภัณฑ์สุขภาพที่อันตราย 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 โรงน้ำประชารัฐ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.ยังไม่ออกนิเทศให้ความรู้โรงเรียน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ยังไม่ออกเยี่ยมบ้านโครงการยาปลอดภัย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.ควรเร่งออกตรวจประเมินร้านชำโรงเรียน 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 โรงน้ำประชารัฐ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.ควรออกนิเทศให้ความรู้โรงเรียน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อย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.น้อย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.ปรับปรุงฐานข้อมูลร้านค้าให้เป็นปัจจุบัน</a:t>
                      </a:r>
                      <a:endParaRPr lang="en-US" sz="24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.เฝ้าระวังผลิตภัณฑ์สุขภาพที่อันตรายหากพบส่งตรวจงาน</a:t>
                      </a:r>
                      <a:r>
                        <a:rPr lang="th-TH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คบส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รพ.เซกา 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274867" y="483518"/>
            <a:ext cx="19928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รพ.สต.บ้านท่าเชียงเครือ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94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5893" y="51470"/>
            <a:ext cx="8583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800" b="1" spc="67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ผลการนิเทศ ติดตาม การรักษาสภาพตามมาตรฐานติดตาว ของทีมพี่เลี้ยงรพ.สต.ติดดาว รอบ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 1 </a:t>
            </a:r>
            <a:r>
              <a:rPr lang="th-TH" sz="18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en-US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036425"/>
              </p:ext>
            </p:extLst>
          </p:nvPr>
        </p:nvGraphicFramePr>
        <p:xfrm>
          <a:off x="76923" y="915566"/>
          <a:ext cx="9047043" cy="403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029"/>
                <a:gridCol w="1905880"/>
                <a:gridCol w="2592288"/>
                <a:gridCol w="3471846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หมวด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เกณฑ์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ผลการตรวจ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ข้อเสนอแนะ</a:t>
                      </a:r>
                      <a:endParaRPr lang="en-US" sz="1200" dirty="0"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 marL="68580" marR="68580" marT="0" marB="0" anchor="ctr">
                    <a:solidFill>
                      <a:srgbClr val="C00000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4.การจัด ระบบบริการครอบ คลุมประเภทและประชากรทุกกลุ่มวัย</a:t>
                      </a:r>
                      <a:endParaRPr lang="th-TH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4.18</a:t>
                      </a:r>
                      <a:r>
                        <a:rPr lang="en-US" sz="2400" b="1" kern="1200" dirty="0" smtClean="0">
                          <a:solidFill>
                            <a:srgbClr val="FFFF00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 </a:t>
                      </a:r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ระบบคุณภาพและมาตรฐานทางห้องปฏิบัติ การด้านการแพทย์และสาธารณสุข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(LAB)</a:t>
                      </a:r>
                      <a:endParaRPr lang="th-TH" sz="24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1.พบแถบตรวจน้ำตาลหมดอายุ และไม่มีการเขียนวัน/เดือน/ปี เปิดใช้ วันหมดอายุข้างขวด      </a:t>
                      </a: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2.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คลังวัสดุอุปกรณ์ทางการ แพทย์ อยู่นอกคลังยา ไม่เป็นไปตามแนวทาง การเบิกจ่ายของคลังยา เพราะแสง อุณหภูมิ ความชื่น ภายนอกที่ไม่คงที่จะทำให้มีผลต่ออุปกรณ์การตรวจ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3.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ไม่มีทะเบียนคุมเครื่องมือ หากเกิดความเสียหายจะได้ตรวจสอบได้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1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.ควรมีการจัดหาแผนสำรองกรณี วัสดุ อุปกรณ์ทางการแพทย์ใกล้หมดอายุหรือแลกเปลี่ยนกันภายในรพ.สต.โซน หรือนำมาแลกเปลี่ยนที่รพ.แม่ข่าย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2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.คลัง </a:t>
                      </a:r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Lab 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ให้ย้ายเข้าไปอยู่ในคลังยา 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3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.จัดทำทะเบียนคุมเครื่องมือ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4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.เครื่องปั่นและกล้องจุลทรรศน์เวลาใช้จริงถ้าใช้พร้อมกันไม่ควรวางไว้ที่โต๊ะเดียวกัน</a:t>
                      </a:r>
                      <a:endParaRPr lang="en-US" sz="2000" b="1" kern="1200" dirty="0" smtClean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5</a:t>
                      </a:r>
                      <a:r>
                        <a:rPr lang="th-TH" sz="2000" b="1" kern="1200" dirty="0" smtClean="0">
                          <a:solidFill>
                            <a:schemeClr val="lt1"/>
                          </a:solidFill>
                          <a:effectLst/>
                          <a:latin typeface="TH Niramit AS" pitchFamily="2" charset="-34"/>
                          <a:ea typeface="Calibri"/>
                          <a:cs typeface="TH Niramit AS" pitchFamily="2" charset="-34"/>
                        </a:rPr>
                        <a:t>.ควรขึ้นทะเบียนคุมเครื่องมือไว้ด้วยว่าเครื่องมือว่าในปีที่ผ่านมาเกิดความเสียหายหรือไม่ ถ้ามีก็ให้ลงข้อมูลไว้ด้วยว่ามีเกิดความเสียหาย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TH Niramit AS" pitchFamily="2" charset="-34"/>
                        <a:ea typeface="Calibri"/>
                        <a:cs typeface="TH Niramit AS" pitchFamily="2" charset="-34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sp>
        <p:nvSpPr>
          <p:cNvPr id="5" name="สี่เหลี่ยมผืนผ้า 4"/>
          <p:cNvSpPr/>
          <p:nvPr/>
        </p:nvSpPr>
        <p:spPr>
          <a:xfrm>
            <a:off x="274867" y="483518"/>
            <a:ext cx="19928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รพ.สต.บ้านท่าเชียงเครือ</a:t>
            </a:r>
            <a:endParaRPr lang="en-US" sz="1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07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2172" y="605468"/>
            <a:ext cx="890655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การควบคุม กำกับ (</a:t>
            </a:r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Monitoring)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การส่งชุดรายงานมาตรฐานของกระทรวงสาธารณสุข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(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43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แฟ้ม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) หลังดำเนินงานตามแผนงาน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โครงการ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" y="1347614"/>
            <a:ext cx="9144000" cy="36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261"/>
            <a:ext cx="9144000" cy="4248472"/>
          </a:xfrm>
          <a:prstGeom prst="rect">
            <a:avLst/>
          </a:prstGeom>
          <a:ln>
            <a:noFill/>
          </a:ln>
        </p:spPr>
      </p:pic>
      <p:sp>
        <p:nvSpPr>
          <p:cNvPr id="7" name="สี่เหลี่ยมผืนผ้า 6"/>
          <p:cNvSpPr/>
          <p:nvPr/>
        </p:nvSpPr>
        <p:spPr>
          <a:xfrm>
            <a:off x="395536" y="3291830"/>
            <a:ext cx="720080" cy="49244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ซาง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 rot="17678770">
            <a:off x="5368386" y="3141453"/>
            <a:ext cx="1106105" cy="49244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หนองทุ่ม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13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2" y="843558"/>
            <a:ext cx="9144000" cy="4104456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2267744" y="1059582"/>
            <a:ext cx="6272980" cy="61555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ความชุก ร้อยละ </a:t>
            </a:r>
            <a:r>
              <a:rPr lang="en-US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7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ข้อมูลในมือห้องคลอด ร้อยละ </a:t>
            </a:r>
            <a:r>
              <a:rPr lang="en-US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6.4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endParaRPr lang="en-US" sz="32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9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0"/>
            <a:ext cx="9144000" cy="3528392"/>
          </a:xfrm>
          <a:prstGeom prst="rect">
            <a:avLst/>
          </a:prstGeom>
          <a:ln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16315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74"/>
            <a:ext cx="9144000" cy="4248472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7936451" y="282281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580112" y="2283718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956376" y="2283718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03848" y="282281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580112" y="282281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11949" y="2283234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196212" y="429994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603950" y="4302669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920604" y="429994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02636" y="837363"/>
            <a:ext cx="2808312" cy="61555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ความชุก ร้อยละ </a:t>
            </a:r>
            <a:r>
              <a:rPr lang="en-US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30</a:t>
            </a:r>
            <a:endParaRPr lang="en-US" sz="32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67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580112" y="2283718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03848" y="282281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5580112" y="282281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211949" y="2283234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196212" y="429994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603950" y="4302669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5602636" y="837363"/>
            <a:ext cx="2808312" cy="61555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ความชุก ร้อยละ </a:t>
            </a:r>
            <a:r>
              <a:rPr lang="en-US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30</a:t>
            </a:r>
            <a:endParaRPr lang="en-US" sz="32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2" y="605467"/>
            <a:ext cx="8842316" cy="4490407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4716016" y="1606126"/>
            <a:ext cx="720080" cy="2549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699792" y="4664754"/>
            <a:ext cx="2664296" cy="2112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59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021559" y="643158"/>
            <a:ext cx="5400600" cy="769441"/>
          </a:xfrm>
          <a:prstGeom prst="rect">
            <a:avLst/>
          </a:prstGeom>
          <a:solidFill>
            <a:srgbClr val="FFFF00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44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การบันทึกพัฒนาการสมวัย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86815" y="3499824"/>
            <a:ext cx="1512168" cy="707886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กรณี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2115049" y="3884544"/>
            <a:ext cx="1181135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ช้า</a:t>
            </a:r>
          </a:p>
        </p:txBody>
      </p:sp>
      <p:cxnSp>
        <p:nvCxnSpPr>
          <p:cNvPr id="19" name="ตัวเชื่อมต่อตรง 18"/>
          <p:cNvCxnSpPr>
            <a:stCxn id="17" idx="3"/>
            <a:endCxn id="18" idx="1"/>
          </p:cNvCxnSpPr>
          <p:nvPr/>
        </p:nvCxnSpPr>
        <p:spPr>
          <a:xfrm>
            <a:off x="1698983" y="3853767"/>
            <a:ext cx="416066" cy="35394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 19"/>
          <p:cNvSpPr/>
          <p:nvPr/>
        </p:nvSpPr>
        <p:spPr>
          <a:xfrm>
            <a:off x="2107906" y="2877657"/>
            <a:ext cx="1527990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ปกติ</a:t>
            </a:r>
          </a:p>
        </p:txBody>
      </p:sp>
      <p:cxnSp>
        <p:nvCxnSpPr>
          <p:cNvPr id="21" name="ตัวเชื่อมต่อตรง 20"/>
          <p:cNvCxnSpPr>
            <a:endCxn id="20" idx="1"/>
          </p:cNvCxnSpPr>
          <p:nvPr/>
        </p:nvCxnSpPr>
        <p:spPr>
          <a:xfrm flipV="1">
            <a:off x="1693372" y="3200823"/>
            <a:ext cx="414534" cy="698768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สี่เหลี่ยมผืนผ้า 21"/>
          <p:cNvSpPr/>
          <p:nvPr/>
        </p:nvSpPr>
        <p:spPr>
          <a:xfrm>
            <a:off x="1151620" y="1866159"/>
            <a:ext cx="6984776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67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30</a:t>
            </a:r>
            <a:r>
              <a:rPr lang="en-US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 </a:t>
            </a:r>
            <a:r>
              <a:rPr lang="th-TH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วัน หลัง </a:t>
            </a:r>
            <a:r>
              <a:rPr lang="en-US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9,18,30,42 </a:t>
            </a:r>
            <a:r>
              <a:rPr lang="th-TH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เดือนบริบูรณ์ </a:t>
            </a:r>
          </a:p>
        </p:txBody>
      </p:sp>
      <p:sp>
        <p:nvSpPr>
          <p:cNvPr id="26" name="ลูกศรลง 25"/>
          <p:cNvSpPr/>
          <p:nvPr/>
        </p:nvSpPr>
        <p:spPr>
          <a:xfrm>
            <a:off x="3923928" y="1484460"/>
            <a:ext cx="1440160" cy="3271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6660232" y="3730655"/>
            <a:ext cx="2276491" cy="954107"/>
          </a:xfrm>
          <a:prstGeom prst="rect">
            <a:avLst/>
          </a:prstGeom>
          <a:solidFill>
            <a:srgbClr val="0070C0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เกิน </a:t>
            </a:r>
            <a:r>
              <a:rPr lang="en-US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15 </a:t>
            </a:r>
            <a:r>
              <a:rPr lang="th-TH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วัน ถึงบันทึกผลตรวจ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3954873" y="3904213"/>
            <a:ext cx="2046669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ตรวจซ้ำ</a:t>
            </a:r>
          </a:p>
        </p:txBody>
      </p:sp>
      <p:sp>
        <p:nvSpPr>
          <p:cNvPr id="37" name="ลูกศรขวา 36"/>
          <p:cNvSpPr/>
          <p:nvPr/>
        </p:nvSpPr>
        <p:spPr>
          <a:xfrm>
            <a:off x="6150867" y="4033000"/>
            <a:ext cx="360040" cy="5001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ลูกศรขวา 37"/>
          <p:cNvSpPr/>
          <p:nvPr/>
        </p:nvSpPr>
        <p:spPr>
          <a:xfrm>
            <a:off x="3431514" y="3957639"/>
            <a:ext cx="360040" cy="5001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74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2" grpId="0" animBg="1"/>
      <p:bldP spid="30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05785" y="843558"/>
            <a:ext cx="8583329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6.ปศุ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สัตว์จังหวัดประชาสัมพันธ์ในช่วง 1 มีนาคม – 30 มิถุนายน 2562 กรมปศุสัตว์ร่วมกับองค์กรปกครองส่วนท้องถิ่นทุกแห่งรณรงค์ฉีดวัคซีนป้องกันโรคพิษสุนัขบ้าให้กับสุนัขและแมว โดยไม่เสียค่าธรรมเนียม ขอเชิญประชาชนนาสุนัขและแมวเลี้ยงมารับบริการ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98010" y="3023141"/>
            <a:ext cx="8583329" cy="20928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7.จังหวัด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บึงกาฬจะจัดงานเทศกาลสงกรานต์ในช่วงระหว่างวันที่ 11 – 15 เมษายน 2562 ณ บริเวณถนนข้าวเม่าริมโขง </a:t>
            </a:r>
            <a:endParaRPr lang="th-TH" sz="32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สำหรับ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งาน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รดน้ำดำหัว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ขอพรผู้ว่าราชการจังหวัดบึงกาฬปีนี้ จะจัดขึ้นในวันที่ 23 เมษายน 2562 ช่วงบ่าย ณ จวนผู้ว่าราชการจังหวัดบึงกาฬ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8010" y="123478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17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9001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58103"/>
            <a:ext cx="8784976" cy="3227294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146205" y="4215794"/>
            <a:ext cx="6881823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เป้า </a:t>
            </a:r>
            <a:r>
              <a:rPr lang="en-US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813 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ราย ผลงาน </a:t>
            </a:r>
            <a:r>
              <a:rPr lang="en-US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320 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ราย</a:t>
            </a:r>
            <a:r>
              <a:rPr lang="en-US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= 39.4%</a:t>
            </a:r>
            <a:endParaRPr lang="th-TH" sz="3600" b="1" spc="67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998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550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790621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พัฒนาระบบข้อมูลและเทคโนโลยีสารสนเทศอำเภอ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288"/>
            <a:ext cx="9144000" cy="351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2172" y="658322"/>
            <a:ext cx="8583329" cy="23391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2……………………………………………………………………………………………………………………………………………………………………………………………………………….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6034004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ผู้อำนวยการโรงพยาบาลส่งเสริมสุขภาพตำบล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58931" y="3112535"/>
            <a:ext cx="6034004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6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หัวหน้าศูนย์สุขภาพชุมชนเมืองเซกา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22171" y="3666533"/>
            <a:ext cx="8583329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2……………………………………………………………………………………………………...</a:t>
            </a:r>
          </a:p>
        </p:txBody>
      </p:sp>
    </p:spTree>
    <p:extLst>
      <p:ext uri="{BB962C8B-B14F-4D97-AF65-F5344CB8AC3E}">
        <p14:creationId xmlns:p14="http://schemas.microsoft.com/office/powerpoint/2010/main" val="13710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87624" y="267494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en-US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 เรื่อง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เสนอเพื่อพิจารณา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779662"/>
            <a:ext cx="8583329" cy="2708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จัดสรรงบบริการสร้างเสริมสุขภาพและป้องกันโรคขั้นพื้นฐาน(</a:t>
            </a:r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BB Basic service)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งวดที่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ครั้ง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ที่ </a:t>
            </a:r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ปีงบประมาณ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800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,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675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395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บาท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.การจัดสรรงบบริการสร้างเสริมสุขภาพและป้องกันโรคขั้นพื้นฐาน(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BB Basic service)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งวดที่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 ปีงบประมาณ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1,884,030.195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บาท</a:t>
            </a:r>
            <a:endParaRPr lang="en-US" b="1" spc="67" dirty="0" smtClean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จัดสรรงบบริการสร้างเสริมสุขภาพและป้องกันโรคขั้นพื้นฐาน(</a:t>
            </a:r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BB Basic service)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งบ </a:t>
            </a:r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PP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NON </a:t>
            </a:r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UC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ปีงบประมาณ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จำนวน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408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,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690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10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บาท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1061147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.1 กลุ่ม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งานบริหารทั่วไป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732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87624" y="267494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en-US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 เรื่อง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เสนอเพื่อพิจารณา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779662"/>
            <a:ext cx="8583329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</a:t>
            </a:r>
            <a:endParaRPr lang="en-US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1061147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กลุ่มงานสนับสนุนวิชาการและบริการ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6884" y="2805953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กลุ่มงานส่งเสริมสุขภาพและป้องกันโรค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42708" y="3688985"/>
            <a:ext cx="8583329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</a:t>
            </a:r>
            <a:endParaRPr lang="en-US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38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87624" y="267494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en-US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 เรื่อง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เสนอเพื่อพิจารณา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779662"/>
            <a:ext cx="8583329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</a:t>
            </a:r>
            <a:endParaRPr lang="en-US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1061147"/>
            <a:ext cx="5976664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ผู้อำนวยการโรงพยาบาลส่งเสริมสุขภาพตำบล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76884" y="2805953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5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หัวหน้าศูนย์สุขภาพชุมชนเมืองเซกา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42708" y="3688985"/>
            <a:ext cx="8583329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</a:t>
            </a:r>
            <a:endParaRPr lang="en-US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85275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187624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en-US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6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 เรื่องอื่นๆ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5566"/>
            <a:ext cx="856895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05785" y="843558"/>
            <a:ext cx="8583329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ไม่มี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05785" y="123478"/>
            <a:ext cx="7722599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1.2.1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นายแพทย์สาธารณสุขจังหวัดบึง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กาฬ(นพ.</a:t>
            </a:r>
            <a:r>
              <a:rPr lang="th-TH" sz="32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ชัชวาลย์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05785" y="156363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1.2.2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จากรองนายแพทย์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สาธารณสุขจังหวัดบึง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กาฬ(ดร.นพ.ภมร)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026" name="Picture 2" descr="D:\JIRA\ประชุมประจำเดือน\เมย\cap\พอสว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6" y="2283718"/>
            <a:ext cx="80942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JIRA\ประชุมประจำเดือน\เมย\cap\พอสว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8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JIRA\ประชุมประจำเดือน\เมย\cap\พอสว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74817" y="877466"/>
            <a:ext cx="8583329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ไม่มี</a:t>
            </a:r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96672" y="2355726"/>
            <a:ext cx="8583329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ไม่มี</a:t>
            </a:r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40946" y="3723878"/>
            <a:ext cx="8583329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นายกเหล่ากาชาด จะคืนกำไรการจัดงานกาชาด โดยจะมอบกายอุปกรณ์</a:t>
            </a:r>
            <a:r>
              <a:rPr lang="th-TH" b="1" spc="67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แก่</a:t>
            </a:r>
            <a:r>
              <a:rPr lang="th-TH" b="1" spc="67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ผู้ป่วย</a:t>
            </a:r>
          </a:p>
          <a:p>
            <a:r>
              <a:rPr lang="th-TH" b="1" spc="67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ติด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เตียง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ผู้พิการ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ทุพลภาพ โดยให้แจ้งความจำนงมาที่เหล่ากาชาด ทางเหล่ากาชาดจะกำหนดวัน เวลา มอบในโอกาสที่เหมาะสม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29373" y="12347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1.2.3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จากรองนายแพทย์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สาธารณสุขจังหวัดบึง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กาฬ(ปรีดาศักดิ์)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271" y="156363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1.2.4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จากผู้ช่วยนายแพทย์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สาธารณสุขจังหวัดบึง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กาฬ(ดร.คำไฝ)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14271" y="300379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1.2.5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จากผู้ช่วยนายแพทย์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สาธารณสุขจังหวัดบึง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กาฬ(</a:t>
            </a:r>
            <a:r>
              <a:rPr lang="th-TH" sz="32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บุณยวีร์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46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174817" y="877466"/>
            <a:ext cx="8583329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ไม่มี</a:t>
            </a:r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96672" y="2355726"/>
            <a:ext cx="8583329" cy="15388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1.ผลการดำเนินงานตามตัวชี้วัดคำรับรอง การปฏิบัติราชการ</a:t>
            </a:r>
            <a:r>
              <a:rPr lang="en-US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(PA)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จังหวัดบึงกาฬ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ประจำปีงบประมาณ 2562 </a:t>
            </a:r>
            <a:endParaRPr lang="en-US" sz="32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  <a:p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29373" y="12347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1.3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จากผู้อำนวยการโรงพยาบาลบึงกาฬ(</a:t>
            </a:r>
            <a:r>
              <a:rPr lang="th-TH" sz="32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พญ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</a:t>
            </a:r>
            <a:r>
              <a:rPr lang="th-TH" sz="32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นาตยา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มิลส์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271" y="156363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1.4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จากกลุ่มงาน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19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JIRA\ประชุมประจำเดือน\เมย\cap\P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66675"/>
            <a:ext cx="89344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IRA\ประชุมประจำเดือน\เมย\cap\P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14877"/>
            <a:ext cx="9099550" cy="45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1. 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ผลการดำเนินงานตามตัวชี้วัดคำรับรอง การปฏิบัติราชการ</a:t>
            </a:r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(PA) 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05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28596" y="214296"/>
            <a:ext cx="527256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514600" marR="0" lvl="0" indent="-2514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H Niramit AS" pitchFamily="2" charset="-34"/>
                <a:ea typeface="Segoe UI Symbol" pitchFamily="34" charset="0"/>
                <a:cs typeface="TH Niramit AS" pitchFamily="2" charset="-34"/>
              </a:rPr>
              <a:t>ระเบียบก่อนวาระประชุม</a:t>
            </a:r>
          </a:p>
        </p:txBody>
      </p:sp>
      <p:sp>
        <p:nvSpPr>
          <p:cNvPr id="6" name="Rectangle 2"/>
          <p:cNvSpPr/>
          <p:nvPr/>
        </p:nvSpPr>
        <p:spPr>
          <a:xfrm>
            <a:off x="1060550" y="9019157"/>
            <a:ext cx="41499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Niramit AS" pitchFamily="2" charset="-34"/>
                <a:cs typeface="TH Niramit AS" pitchFamily="2" charset="-34"/>
              </a:rPr>
              <a:t>ประธานจุดธูปเทียนบูชาพระรัตนตรัย / สวดมนต์ไหว้พระ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7" name="รูปภาพ 6" descr="การ์ตูนไหว้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22320"/>
            <a:ext cx="2428892" cy="1577716"/>
          </a:xfrm>
          <a:prstGeom prst="rect">
            <a:avLst/>
          </a:prstGeom>
        </p:spPr>
      </p:pic>
      <p:pic>
        <p:nvPicPr>
          <p:cNvPr id="1026" name="Picture 2" descr="ผลการค้นหารูปภาพสำหรับ พระเจ้ามูลเมือง เซก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06945"/>
            <a:ext cx="5976664" cy="371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6146" name="Picture 2" descr="D:\JIRA\ประชุมประจำเดือน\เมย\cap\ประเมิน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55526"/>
            <a:ext cx="9163050" cy="462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7170" name="Picture 2" descr="D:\JIRA\ประชุมประจำเดือน\เมย\cap\ประเมิน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55526"/>
            <a:ext cx="9137650" cy="45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8194" name="Picture 2" descr="D:\JIRA\ประชุมประจำเดือน\เมย\cap\ประเมิน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555526"/>
            <a:ext cx="9124950" cy="45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9218" name="Picture 2" descr="D:\JIRA\ประชุมประจำเดือน\เมย\cap\ประเมิน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55525"/>
            <a:ext cx="9099550" cy="45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0242" name="Picture 2" descr="D:\JIRA\ประชุมประจำเดือน\เมย\cap\ประเมิน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27535"/>
            <a:ext cx="9036050" cy="441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ผลการประเมินการปฏิบัติงาน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รอบที่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1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1266" name="Picture 2" descr="D:\JIRA\ประชุมประจำเดือน\เมย\cap\ประเมิน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55525"/>
            <a:ext cx="9086850" cy="457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3.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แผนการขอปรับระดับศักยภาพเป็นโรงพยาบาลชุมชนแม่ข่าย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M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2565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2290" name="Picture 2" descr="D:\JIRA\ประชุมประจำเดือน\เมย\cap\M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83518"/>
            <a:ext cx="9099550" cy="46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5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3.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แผนการขอปรับระดับศักยภาพเป็นโรงพยาบาลชุมชนแม่ข่าย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M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2565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3314" name="Picture 2" descr="D:\JIRA\ประชุมประจำเดือน\เมย\cap\M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83518"/>
            <a:ext cx="9061450" cy="46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3.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แผนการขอปรับระดับศักยภาพเป็นโรงพยาบาลชุมชนแม่ข่าย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M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2565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3314" name="Picture 2" descr="D:\JIRA\ประชุมประจำเดือน\เมย\cap\M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83518"/>
            <a:ext cx="9061450" cy="46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6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4.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ผลการดำเนินงานบริหารจัดการงบค่าเสื่อม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th-TH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4338" name="Picture 2" descr="D:\JIRA\ประชุมประจำเดือน\เมย\cap\ค่าเสื่อม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627533"/>
            <a:ext cx="9124950" cy="44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 bwMode="auto">
          <a:xfrm>
            <a:off x="285720" y="2071684"/>
            <a:ext cx="8715436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th-TH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SL Isara" pitchFamily="18" charset="-34"/>
                <a:ea typeface="+mj-ea"/>
                <a:cs typeface="PSL Isara" pitchFamily="18" charset="-34"/>
              </a:rPr>
              <a:t>บท</a:t>
            </a:r>
            <a:r>
              <a:rPr lang="th-TH" sz="3200" b="1" dirty="0" smtClean="0">
                <a:solidFill>
                  <a:srgbClr val="FF0000"/>
                </a:solidFill>
                <a:latin typeface="PSL Isara" pitchFamily="18" charset="-34"/>
                <a:cs typeface="PSL Isara" pitchFamily="18" charset="-34"/>
              </a:rPr>
              <a:t>บูชา</a:t>
            </a:r>
            <a:r>
              <a:rPr lang="th-TH" sz="3200" b="1" dirty="0">
                <a:solidFill>
                  <a:srgbClr val="FF0000"/>
                </a:solidFill>
                <a:latin typeface="PSL Isara" pitchFamily="18" charset="-34"/>
                <a:cs typeface="PSL Isara" pitchFamily="18" charset="-34"/>
              </a:rPr>
              <a:t>พระรัตนตรัย</a:t>
            </a:r>
            <a:endParaRPr lang="en-US" sz="3200" b="1" dirty="0">
              <a:solidFill>
                <a:srgbClr val="FF0000"/>
              </a:solidFill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อิ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มินา สัก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กาเร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นะ 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ตัง </a:t>
            </a:r>
            <a:r>
              <a:rPr lang="th-TH" sz="3200" b="1" dirty="0" err="1" smtClean="0">
                <a:latin typeface="PSL Isara" pitchFamily="18" charset="-34"/>
                <a:cs typeface="PSL Isara" pitchFamily="18" charset="-34"/>
              </a:rPr>
              <a:t>พุทธัง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อภิปูชะ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ยามะ 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อิ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มินา สัก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กาเร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นะ 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ตัง </a:t>
            </a:r>
            <a:r>
              <a:rPr lang="th-TH" sz="3200" b="1" dirty="0" err="1" smtClean="0">
                <a:latin typeface="PSL Isara" pitchFamily="18" charset="-34"/>
                <a:cs typeface="PSL Isara" pitchFamily="18" charset="-34"/>
              </a:rPr>
              <a:t>ธัมมัง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อภิปูชะ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ยามะ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อิ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มินา สัก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กาเร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นะ 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ตัง </a:t>
            </a:r>
            <a:r>
              <a:rPr lang="th-TH" sz="3200" b="1" dirty="0" err="1" smtClean="0">
                <a:latin typeface="PSL Isara" pitchFamily="18" charset="-34"/>
                <a:cs typeface="PSL Isara" pitchFamily="18" charset="-34"/>
              </a:rPr>
              <a:t>สังฆัง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อภิปูชะ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ยามะ  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pPr algn="ctr"/>
            <a:r>
              <a:rPr lang="th-TH" sz="3200" b="1" dirty="0">
                <a:solidFill>
                  <a:srgbClr val="FF0000"/>
                </a:solidFill>
                <a:latin typeface="PSL Isara" pitchFamily="18" charset="-34"/>
                <a:cs typeface="PSL Isara" pitchFamily="18" charset="-34"/>
              </a:rPr>
              <a:t>บทกราบพระรัตนตรัย </a:t>
            </a:r>
            <a:endParaRPr lang="en-US" sz="3200" b="1" dirty="0">
              <a:solidFill>
                <a:srgbClr val="FF0000"/>
              </a:solidFill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อะระหัง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สัมมาสัมพุทโธ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ภะ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คะ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วา </a:t>
            </a:r>
            <a:r>
              <a:rPr lang="th-TH" sz="3200" b="1" dirty="0" err="1" smtClean="0">
                <a:latin typeface="PSL Isara" pitchFamily="18" charset="-34"/>
                <a:cs typeface="PSL Isara" pitchFamily="18" charset="-34"/>
              </a:rPr>
              <a:t>พุทธัง</a:t>
            </a:r>
            <a:r>
              <a:rPr lang="th-TH" sz="3200" b="1" dirty="0" smtClean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 err="1" smtClean="0">
                <a:latin typeface="PSL Isara" pitchFamily="18" charset="-34"/>
                <a:cs typeface="PSL Isara" pitchFamily="18" charset="-34"/>
              </a:rPr>
              <a:t>ภะ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คะวันตัง อภิวาเทมิ (กราบ)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สะวากขาโต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ภะ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คะวะตา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ธัม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โม 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ธัมมัง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นะมัส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สามิ (กราบ)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สุ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ปะฏิ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ปันโน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ภะ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คะวะโต สาวะ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กะสังโฆ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 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สังฆัง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 นะมามิ (กราบ)  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  <a:p>
            <a:pPr algn="ctr"/>
            <a:r>
              <a:rPr lang="th-TH" sz="3200" b="1" dirty="0">
                <a:solidFill>
                  <a:srgbClr val="FF0000"/>
                </a:solidFill>
                <a:latin typeface="PSL Isara" pitchFamily="18" charset="-34"/>
                <a:cs typeface="PSL Isara" pitchFamily="18" charset="-34"/>
              </a:rPr>
              <a:t>นมัสการพระรัตนตรัย </a:t>
            </a:r>
            <a:endParaRPr lang="en-US" sz="3200" b="1" dirty="0">
              <a:solidFill>
                <a:srgbClr val="FF0000"/>
              </a:solidFill>
              <a:latin typeface="PSL Isara" pitchFamily="18" charset="-34"/>
              <a:cs typeface="PSL Isara" pitchFamily="18" charset="-34"/>
            </a:endParaRPr>
          </a:p>
          <a:p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นะโม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ตัส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สะ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ภะ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คะวะโต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อะ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ระหะโต </a:t>
            </a:r>
            <a:r>
              <a:rPr lang="th-TH" sz="3200" b="1" dirty="0" err="1">
                <a:latin typeface="PSL Isara" pitchFamily="18" charset="-34"/>
                <a:cs typeface="PSL Isara" pitchFamily="18" charset="-34"/>
              </a:rPr>
              <a:t>สัมมาสัมพุทธัส</a:t>
            </a:r>
            <a:r>
              <a:rPr lang="th-TH" sz="3200" b="1" dirty="0">
                <a:latin typeface="PSL Isara" pitchFamily="18" charset="-34"/>
                <a:cs typeface="PSL Isara" pitchFamily="18" charset="-34"/>
              </a:rPr>
              <a:t>สะ (สวด ๓ จบ)  </a:t>
            </a:r>
            <a:endParaRPr lang="en-US" sz="3200" b="1" dirty="0">
              <a:latin typeface="PSL Isara" pitchFamily="18" charset="-34"/>
              <a:cs typeface="PSL Isara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027" name="Picture 3" descr="D:\JIRA\ประชุมประจำเดือน\เมย\cap\QO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83518"/>
            <a:ext cx="9099550" cy="46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050" name="Picture 2" descr="D:\JIRA\ประชุมประจำเดือน\เมย\cap\QO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555525"/>
            <a:ext cx="9048750" cy="46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074" name="Picture 2" descr="D:\JIRA\ประชุมประจำเดือน\เมย\cap\QO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83519"/>
            <a:ext cx="9112250" cy="4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6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4098" name="Picture 2" descr="D:\JIRA\ประชุมประจำเดือน\เมย\cap\QO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3517"/>
            <a:ext cx="9163050" cy="46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5122" name="Picture 2" descr="D:\JIRA\ประชุมประจำเดือน\เมย\cap\QO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83518"/>
            <a:ext cx="9086850" cy="45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6147" name="Picture 3" descr="D:\JIRA\ประชุมประจำเดือน\เมย\cap\QOF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83517"/>
            <a:ext cx="9112250" cy="46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6146" name="Picture 2" descr="D:\JIRA\ประชุมประจำเดือน\เมย\cap\QOF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83519"/>
            <a:ext cx="9048750" cy="46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8194" name="Picture 2" descr="D:\JIRA\ประชุมประจำเดือน\เมย\cap\QOF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83518"/>
            <a:ext cx="9086850" cy="46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228" y="22434"/>
            <a:ext cx="908854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9218" name="Picture 2" descr="D:\JIRA\ประชุมประจำเดือน\เมย\cap\QOF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83517"/>
            <a:ext cx="9099550" cy="46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5.ผล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การดำเนินงานด้านข้อมูลสุขภาพ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KPI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ตัวชี้วัดเกณฑ์คุณภาพและผลงานบริการ </a:t>
            </a:r>
            <a:r>
              <a:rPr lang="en-US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QOF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จังหวัดบึงกาฬ ปี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2562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0242" name="Picture 2" descr="D:\JIRA\ประชุมประจำเดือน\เมย\cap\QOF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8"/>
            <a:ext cx="9144000" cy="45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20531"/>
            <a:ext cx="7772400" cy="714379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800" b="1" dirty="0" smtClean="0">
                <a:latin typeface="TH Niramit AS" pitchFamily="2" charset="-34"/>
                <a:cs typeface="TH Niramit AS" pitchFamily="2" charset="-34"/>
              </a:rPr>
              <a:t>อปริหานิยะธรรม </a:t>
            </a:r>
            <a:r>
              <a:rPr lang="en-US" sz="4800" b="1" dirty="0" smtClean="0">
                <a:latin typeface="TH Niramit AS" pitchFamily="2" charset="-34"/>
                <a:cs typeface="TH Niramit AS" pitchFamily="2" charset="-34"/>
              </a:rPr>
              <a:t>7</a:t>
            </a:r>
            <a:r>
              <a:rPr lang="th-TH" sz="4800" b="1" dirty="0" smtClean="0">
                <a:latin typeface="TH Niramit AS" pitchFamily="2" charset="-34"/>
                <a:cs typeface="TH Niramit AS" pitchFamily="2" charset="-34"/>
              </a:rPr>
              <a:t> ประการ</a:t>
            </a:r>
            <a:endParaRPr lang="en-US" sz="4800" b="1" dirty="0" smtClean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776007"/>
            <a:ext cx="8715436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 smtClean="0">
                <a:latin typeface="TH Niramit AS" pitchFamily="2" charset="-34"/>
                <a:cs typeface="TH Niramit AS" pitchFamily="2" charset="-34"/>
              </a:rPr>
              <a:t>“</a:t>
            </a:r>
            <a:r>
              <a:rPr lang="th-TH" sz="3200" dirty="0">
                <a:latin typeface="TH Niramit AS" pitchFamily="2" charset="-34"/>
                <a:cs typeface="TH Niramit AS" pitchFamily="2" charset="-34"/>
              </a:rPr>
              <a:t>ธรรมอันเป็นที่ตั้งแห่งความไม่เสื่อม เป็นประโยชน์ต่อองค์กรเพียงฝ่ายเดียว”</a:t>
            </a:r>
            <a:endParaRPr lang="en-US" sz="32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5" y="1357304"/>
            <a:ext cx="8929750" cy="3046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1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สมาชิก,หมั่นประชุมกันเป็นนิตย์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2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สมาชิก,เริ่มประชุม,และเลิกประชุมพร้อมกัน, ทำกิจที่พึงกระทำโดยพร้อมเพรียงกัน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3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สมาชิก,ยอมรับมติส่วนใหญ่ของที่ประชุมในการแก้ไขปัญหา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4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สมาชิก,ให้การยอมรับ,และเคารพผู้อาวุโส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5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สมาชิก,ให้การสงเคราะห์,และช่วยเหลือผู้ด้อยโอกาสในสังคม เช่น เด็ก สตรี คนชรา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Niramit AS" pitchFamily="2" charset="-34"/>
                <a:cs typeface="TH Niramit AS" pitchFamily="2" charset="-34"/>
              </a:rPr>
              <a:t>         ผู้พิการ และคนที่ยากจนกว่า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6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สมาชิก,ส่งเสริมและรักษาวัฒนธรรมประเพณีที่ดีงาม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Niramit AS" pitchFamily="2" charset="-34"/>
                <a:cs typeface="TH Niramit AS" pitchFamily="2" charset="-34"/>
              </a:rPr>
              <a:t>ข้อ 7  </a:t>
            </a:r>
            <a:r>
              <a:rPr lang="th-TH" sz="2400" dirty="0">
                <a:latin typeface="TH Niramit AS" pitchFamily="2" charset="-34"/>
                <a:cs typeface="TH Niramit AS" pitchFamily="2" charset="-34"/>
              </a:rPr>
              <a:t>สมาชิก,ช่วยกันทำนุบำรุงพระศาสนา  </a:t>
            </a:r>
            <a:endParaRPr lang="en-US" sz="2400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2055" name="TextBox 6"/>
          <p:cNvSpPr txBox="1">
            <a:spLocks noChangeArrowheads="1"/>
          </p:cNvSpPr>
          <p:nvPr/>
        </p:nvSpPr>
        <p:spPr bwMode="auto">
          <a:xfrm>
            <a:off x="1692275" y="4286263"/>
            <a:ext cx="57594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2800" b="1" dirty="0">
                <a:latin typeface="TH Niramit AS" pitchFamily="2" charset="-34"/>
                <a:cs typeface="TH Niramit AS" pitchFamily="2" charset="-34"/>
              </a:rPr>
              <a:t>“ร่วมแรงแข็งขัน  สุขสันต์ทุกคน”   (3 ครั้ง)</a:t>
            </a:r>
            <a:br>
              <a:rPr lang="th-TH" sz="2800" b="1" dirty="0">
                <a:latin typeface="TH Niramit AS" pitchFamily="2" charset="-34"/>
                <a:cs typeface="TH Niramit AS" pitchFamily="2" charset="-34"/>
              </a:rPr>
            </a:br>
            <a:r>
              <a:rPr lang="th-TH" sz="2800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ปฏิบัติตามข้อ </a:t>
            </a:r>
            <a:r>
              <a:rPr lang="en-US" sz="2800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Niramit AS" pitchFamily="2" charset="-34"/>
                <a:cs typeface="TH Niramit AS" pitchFamily="2" charset="-34"/>
              </a:rPr>
              <a:t>  ยกมือไหว้ ซ้าย ขวา </a:t>
            </a:r>
            <a:endParaRPr lang="en-US" sz="2800" b="1" dirty="0">
              <a:solidFill>
                <a:srgbClr val="FF0000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6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ดำเนินงานกองทุนหลักประกันสุขภาพระดับพื้นที่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1266" name="Picture 2" descr="D:\JIRA\ประชุมประจำเดือน\เมย\cap\กองทุน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8"/>
            <a:ext cx="9144000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6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ดำเนินงานกองทุนหลักประกันสุขภาพระดับพื้นที่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548680"/>
            <a:ext cx="8352928" cy="923330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54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กองทุนสุขภาพตำบลที่ไม่ได้รับเงินสมทบ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99592" y="2166740"/>
            <a:ext cx="1512168" cy="707886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40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กรณี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962454" y="2643758"/>
            <a:ext cx="3769786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2.ไม่สมทบเข้ากองทุน</a:t>
            </a:r>
          </a:p>
        </p:txBody>
      </p:sp>
      <p:cxnSp>
        <p:nvCxnSpPr>
          <p:cNvPr id="3" name="ตัวเชื่อมต่อตรง 2"/>
          <p:cNvCxnSpPr>
            <a:stCxn id="6" idx="3"/>
          </p:cNvCxnSpPr>
          <p:nvPr/>
        </p:nvCxnSpPr>
        <p:spPr>
          <a:xfrm flipV="1">
            <a:off x="2411760" y="2030820"/>
            <a:ext cx="576064" cy="48986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>
            <a:stCxn id="6" idx="3"/>
          </p:cNvCxnSpPr>
          <p:nvPr/>
        </p:nvCxnSpPr>
        <p:spPr>
          <a:xfrm>
            <a:off x="2411760" y="2520683"/>
            <a:ext cx="529871" cy="42614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สี่เหลี่ยมผืนผ้า 13"/>
          <p:cNvSpPr/>
          <p:nvPr/>
        </p:nvSpPr>
        <p:spPr>
          <a:xfrm>
            <a:off x="863659" y="4155926"/>
            <a:ext cx="7272807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กองทุนฯ 1.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ท.ต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.พรเจริญ 2.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อบต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.ชุมภูพร 3.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อบต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.น้ำ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จั้น</a:t>
            </a:r>
            <a:endParaRPr lang="th-TH" sz="3600" b="1" spc="67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  <p:sp>
        <p:nvSpPr>
          <p:cNvPr id="12" name="ลูกศรลง 11"/>
          <p:cNvSpPr/>
          <p:nvPr/>
        </p:nvSpPr>
        <p:spPr>
          <a:xfrm>
            <a:off x="3419872" y="3579862"/>
            <a:ext cx="1427475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987824" y="1707654"/>
            <a:ext cx="3312368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1.มีเงินเหลือเกิน 70 </a:t>
            </a:r>
            <a:r>
              <a:rPr lang="en-US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%</a:t>
            </a:r>
            <a:endParaRPr lang="th-TH" sz="3600" b="1" spc="67" dirty="0" smtClean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risUPC" pitchFamily="34" charset="-34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17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7.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การดำเนินงานกองทุนดูแลระยะยาวสำหรับผู้สูงอายุที่มีภาวะพึ่งพิง(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LTC) </a:t>
            </a:r>
          </a:p>
        </p:txBody>
      </p:sp>
      <p:pic>
        <p:nvPicPr>
          <p:cNvPr id="12290" name="Picture 2" descr="D:\JIRA\ประชุมประจำเดือน\เมย\cap\กองทุน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41" y="502213"/>
            <a:ext cx="9145016" cy="39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924483" y="4456201"/>
            <a:ext cx="7272807" cy="646331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กองทุนฯ 1.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ท.ต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.ท่าสะอาด 2.</a:t>
            </a:r>
            <a:r>
              <a:rPr lang="th-TH" sz="3600" b="1" spc="67" dirty="0" err="1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อบต</a:t>
            </a: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.บ้านต้อง</a:t>
            </a:r>
          </a:p>
        </p:txBody>
      </p:sp>
    </p:spTree>
    <p:extLst>
      <p:ext uri="{BB962C8B-B14F-4D97-AF65-F5344CB8AC3E}">
        <p14:creationId xmlns:p14="http://schemas.microsoft.com/office/powerpoint/2010/main" val="16464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8.สรุป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การเบิกจ่ายงบประมาณแผนงานสาธารณสุข ๑๐๐ ปี หมออนามัยห่วงใย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ประชาชน สร้างชุมชนปลอดขยะฯ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3314" name="Picture 2" descr="D:\JIRA\ประชุมประจำเดือน\เมย\cap\10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" y="555526"/>
            <a:ext cx="9114296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JIRA\ประชุมประจำเดือน\เมย\cap\1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" y="8211"/>
            <a:ext cx="9144112" cy="5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9.โครงการวิจัย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ซิกาในหญิงตั้งครรภ์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5362" name="Picture 2" descr="D:\JIRA\ประชุมประจำเดือน\เมย\cap\Zik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483517"/>
            <a:ext cx="9099044" cy="462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4"/>
          <p:cNvSpPr/>
          <p:nvPr/>
        </p:nvSpPr>
        <p:spPr>
          <a:xfrm>
            <a:off x="99684" y="2026121"/>
            <a:ext cx="8768443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R="202883" algn="ctr"/>
            <a:r>
              <a:rPr lang="th-TH" sz="3600" b="1" dirty="0">
                <a:solidFill>
                  <a:srgbClr val="0070C0"/>
                </a:solidFill>
                <a:latin typeface="TH SarabunIT๙" pitchFamily="34" charset="-34"/>
                <a:ea typeface="Calibri" panose="020F0502020204030204" pitchFamily="34" charset="0"/>
                <a:cs typeface="TH SarabunIT๙" pitchFamily="34" charset="-34"/>
              </a:rPr>
              <a:t>สถานการณ์และการดำเนินงานวัณโรค</a:t>
            </a:r>
            <a:br>
              <a:rPr lang="th-TH" sz="3600" b="1" dirty="0">
                <a:solidFill>
                  <a:srgbClr val="0070C0"/>
                </a:solidFill>
                <a:latin typeface="TH SarabunIT๙" pitchFamily="34" charset="-34"/>
                <a:ea typeface="Calibri" panose="020F0502020204030204" pitchFamily="34" charset="0"/>
                <a:cs typeface="TH SarabunIT๙" pitchFamily="34" charset="-34"/>
              </a:rPr>
            </a:br>
            <a:r>
              <a:rPr lang="th-TH" sz="3600" b="1" dirty="0">
                <a:solidFill>
                  <a:srgbClr val="0070C0"/>
                </a:solidFill>
                <a:latin typeface="TH SarabunIT๙" pitchFamily="34" charset="-34"/>
                <a:ea typeface="Calibri" panose="020F0502020204030204" pitchFamily="34" charset="0"/>
                <a:cs typeface="TH SarabunIT๙" pitchFamily="34" charset="-34"/>
              </a:rPr>
              <a:t>จังหวัดบึงกาฬ</a:t>
            </a:r>
          </a:p>
          <a:p>
            <a:pPr marR="202883" algn="ctr"/>
            <a:r>
              <a:rPr lang="th-TH" sz="3600" b="1" dirty="0">
                <a:solidFill>
                  <a:srgbClr val="0070C0"/>
                </a:solidFill>
                <a:latin typeface="TH SarabunIT๙" pitchFamily="34" charset="-34"/>
                <a:ea typeface="Calibri" panose="020F0502020204030204" pitchFamily="34" charset="0"/>
                <a:cs typeface="TH SarabunIT๙" pitchFamily="34" charset="-34"/>
              </a:rPr>
              <a:t>วันที่ 1 เมษายน 2562</a:t>
            </a:r>
            <a:endParaRPr lang="en-US" sz="3600" b="1" dirty="0">
              <a:solidFill>
                <a:srgbClr val="0070C0"/>
              </a:solidFill>
              <a:latin typeface="TH SarabunIT๙" pitchFamily="34" charset="-34"/>
              <a:ea typeface="Calibri" panose="020F0502020204030204" pitchFamily="34" charset="0"/>
              <a:cs typeface="TH SarabunIT๙" pitchFamily="34" charset="-34"/>
            </a:endParaRPr>
          </a:p>
        </p:txBody>
      </p:sp>
      <p:pic>
        <p:nvPicPr>
          <p:cNvPr id="3" name="รูปภาพ 8">
            <a:extLst>
              <a:ext uri="{FF2B5EF4-FFF2-40B4-BE49-F238E27FC236}">
                <a16:creationId xmlns="" xmlns:a16="http://schemas.microsoft.com/office/drawing/2014/main" id="{37E46BA3-FAF2-483F-A428-BF9D6A5E4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/>
        </p:blipFill>
        <p:spPr>
          <a:xfrm>
            <a:off x="3812881" y="749619"/>
            <a:ext cx="1191715" cy="1174060"/>
          </a:xfrm>
          <a:prstGeom prst="rect">
            <a:avLst/>
          </a:prstGeom>
        </p:spPr>
      </p:pic>
      <p:sp>
        <p:nvSpPr>
          <p:cNvPr id="4" name="สี่เหลี่ยมผืนผ้า 5"/>
          <p:cNvSpPr/>
          <p:nvPr/>
        </p:nvSpPr>
        <p:spPr>
          <a:xfrm>
            <a:off x="6377796" y="4516717"/>
            <a:ext cx="226818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15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กลุ่มงานควบคุมโรคติดต่อ</a:t>
            </a:r>
          </a:p>
          <a:p>
            <a:pPr algn="ctr"/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สำนักงานสาธารณสุขจังหวัดบึงกาฬ</a:t>
            </a:r>
          </a:p>
        </p:txBody>
      </p:sp>
      <p:pic>
        <p:nvPicPr>
          <p:cNvPr id="5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915" y="3758111"/>
            <a:ext cx="2107856" cy="792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46" y="3906529"/>
            <a:ext cx="754718" cy="564455"/>
          </a:xfrm>
          <a:prstGeom prst="ellipse">
            <a:avLst/>
          </a:prstGeom>
          <a:ln w="165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สี่เหลี่ยมผืนผ้า 6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10.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420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9382" y="319163"/>
            <a:ext cx="8634845" cy="15465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มาตรการเร่งรัดเพื่อบรรลุเป้าหมาย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1.อัตราความสำเร็จการรักษาผู้ป่วยวัณโรคปอดรายใหม่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(เป้าหมาย &gt; ร้อยละ 85)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2.ความครอบคลุมของการค้นพบและขึ้นทะเบียนรักษา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(TB Treatment Coverage)</a:t>
            </a:r>
          </a:p>
          <a:p>
            <a:r>
              <a:rPr lang="en-US" sz="2400" dirty="0"/>
              <a:t>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(เป้าหมาย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≥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82.5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C:\Users\Nuntikan\Desktop\15435479533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235071"/>
            <a:ext cx="5143500" cy="27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8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37377" y="-3257"/>
            <a:ext cx="6435911" cy="75140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จำนวนผู้ป่วยวัณโรคที่ขึ้นทะเบียนรักษา จังหวัดบึงกาฬ</a:t>
            </a:r>
          </a:p>
        </p:txBody>
      </p:sp>
      <p:graphicFrame>
        <p:nvGraphicFramePr>
          <p:cNvPr id="7" name="ตัวแทน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898432"/>
              </p:ext>
            </p:extLst>
          </p:nvPr>
        </p:nvGraphicFramePr>
        <p:xfrm>
          <a:off x="823546" y="773950"/>
          <a:ext cx="75438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1"/>
                <a:gridCol w="1885951"/>
                <a:gridCol w="1885951"/>
                <a:gridCol w="1885951"/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latin typeface="TH SarabunPSK" pitchFamily="34" charset="-34"/>
                          <a:cs typeface="TH SarabunPSK" pitchFamily="34" charset="-34"/>
                        </a:rPr>
                        <a:t>กำลังรักษาทั้งหมด</a:t>
                      </a:r>
                      <a:endParaRPr lang="th-TH" sz="21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TH SarabunPSK" pitchFamily="34" charset="-34"/>
                          <a:cs typeface="TH SarabunPSK" pitchFamily="34" charset="-34"/>
                        </a:rPr>
                        <a:t>PTB</a:t>
                      </a:r>
                      <a:endParaRPr lang="th-TH" sz="21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>
                          <a:latin typeface="TH SarabunPSK" pitchFamily="34" charset="-34"/>
                          <a:cs typeface="TH SarabunPSK" pitchFamily="34" charset="-34"/>
                        </a:rPr>
                        <a:t>EPTB</a:t>
                      </a:r>
                      <a:endParaRPr lang="th-TH" sz="21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latin typeface="TH SarabunPSK" pitchFamily="34" charset="-34"/>
                          <a:cs typeface="TH SarabunPSK" pitchFamily="34" charset="-34"/>
                        </a:rPr>
                        <a:t>วัณโรคดื้อยา</a:t>
                      </a:r>
                      <a:endParaRPr lang="th-TH" sz="2100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297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257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10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</a:tr>
            </a:tbl>
          </a:graphicData>
        </a:graphic>
      </p:graphicFrame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87" y="58477"/>
            <a:ext cx="1449872" cy="94369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7E46BA3-FAF2-483F-A428-BF9D6A5E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0"/>
          <a:stretch/>
        </p:blipFill>
        <p:spPr>
          <a:xfrm>
            <a:off x="53543" y="39512"/>
            <a:ext cx="1183833" cy="1113879"/>
          </a:xfrm>
          <a:prstGeom prst="rect">
            <a:avLst/>
          </a:prstGeom>
        </p:spPr>
      </p:pic>
      <p:pic>
        <p:nvPicPr>
          <p:cNvPr id="1026" name="Picture 2" descr="C:\Users\Nuntikan\Desktop\1554010015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6" y="1523567"/>
            <a:ext cx="9129713" cy="33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คำบรรยายภาพแบบวงรี 7"/>
          <p:cNvSpPr/>
          <p:nvPr/>
        </p:nvSpPr>
        <p:spPr>
          <a:xfrm>
            <a:off x="4925291" y="1309255"/>
            <a:ext cx="1020907" cy="428625"/>
          </a:xfrm>
          <a:prstGeom prst="wedgeEllipseCallout">
            <a:avLst>
              <a:gd name="adj1" fmla="val -39815"/>
              <a:gd name="adj2" fmla="val 13822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พรเจริญ 1</a:t>
            </a:r>
          </a:p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บุ่งคล้า 2</a:t>
            </a:r>
          </a:p>
        </p:txBody>
      </p:sp>
      <p:sp>
        <p:nvSpPr>
          <p:cNvPr id="11" name="คำบรรยายภาพแบบวงรี 10"/>
          <p:cNvSpPr/>
          <p:nvPr/>
        </p:nvSpPr>
        <p:spPr>
          <a:xfrm>
            <a:off x="2123728" y="3250169"/>
            <a:ext cx="2271141" cy="720080"/>
          </a:xfrm>
          <a:prstGeom prst="wedgeEllipseCallout">
            <a:avLst>
              <a:gd name="adj1" fmla="val 12084"/>
              <a:gd name="adj2" fmla="val 1244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บึงกาฬ  3</a:t>
            </a:r>
          </a:p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บุ่งคล้า 1</a:t>
            </a:r>
          </a:p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ปากคาด 1 </a:t>
            </a:r>
          </a:p>
          <a:p>
            <a:pPr algn="ctr"/>
            <a:r>
              <a:rPr lang="th-TH" sz="1200" b="1" dirty="0">
                <a:latin typeface="Angsana New" pitchFamily="18" charset="-34"/>
                <a:cs typeface="Angsana New" pitchFamily="18" charset="-34"/>
              </a:rPr>
              <a:t>โซ่พิสัย 1</a:t>
            </a:r>
          </a:p>
        </p:txBody>
      </p:sp>
    </p:spTree>
    <p:extLst>
      <p:ext uri="{BB962C8B-B14F-4D97-AF65-F5344CB8AC3E}">
        <p14:creationId xmlns:p14="http://schemas.microsoft.com/office/powerpoint/2010/main" val="20064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2B36-F940-48FB-BA17-6A0883A1B998}" type="slidenum">
              <a:rPr lang="th-TH" smtClean="0"/>
              <a:pPr/>
              <a:t>49</a:t>
            </a:fld>
            <a:endParaRPr lang="th-TH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153375"/>
              </p:ext>
            </p:extLst>
          </p:nvPr>
        </p:nvGraphicFramePr>
        <p:xfrm>
          <a:off x="179512" y="123479"/>
          <a:ext cx="8805096" cy="4244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33"/>
                <a:gridCol w="1428924"/>
                <a:gridCol w="1481667"/>
                <a:gridCol w="4375572"/>
              </a:tblGrid>
              <a:tr h="455707">
                <a:tc gridSpan="4">
                  <a:txBody>
                    <a:bodyPr/>
                    <a:lstStyle/>
                    <a:p>
                      <a:pPr algn="ctr"/>
                      <a:r>
                        <a:rPr lang="th-TH" sz="2700" dirty="0" smtClean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วัณโรคดื้อยา จังหวัดบึงกาฬ ปี 2559-2562</a:t>
                      </a:r>
                      <a:endParaRPr lang="th-TH" sz="2700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25505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7030A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รพ.ที่ดูแล</a:t>
                      </a:r>
                      <a:endParaRPr lang="th-TH" sz="2000" b="1" dirty="0">
                        <a:solidFill>
                          <a:srgbClr val="7030A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7030A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จำนวน (คน)</a:t>
                      </a:r>
                      <a:endParaRPr lang="th-TH" sz="2000" b="1" dirty="0">
                        <a:solidFill>
                          <a:srgbClr val="7030A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7030A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ชนิดวัณโรคดื้อยา</a:t>
                      </a:r>
                      <a:endParaRPr lang="th-TH" sz="2000" b="1" dirty="0">
                        <a:solidFill>
                          <a:srgbClr val="7030A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7030A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th-TH" sz="2000" b="1" dirty="0">
                        <a:solidFill>
                          <a:srgbClr val="7030A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</a:tr>
              <a:tr h="499107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บึงกาฬ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MDR</a:t>
                      </a:r>
                      <a:endParaRPr kumimoji="0" lang="th-TH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ปฏิเสธการรัก 1 ราย </a:t>
                      </a:r>
                      <a:r>
                        <a:rPr lang="th-TH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r>
                        <a:rPr lang="th-TH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รักษาสูตรดื้อยา </a:t>
                      </a:r>
                      <a:r>
                        <a:rPr lang="en-US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short </a:t>
                      </a:r>
                      <a:r>
                        <a:rPr lang="en-US" sz="1500" b="1" i="0" u="none" strike="noStrike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course </a:t>
                      </a:r>
                      <a:r>
                        <a:rPr lang="th-TH" sz="1500" b="1" i="0" u="none" strike="noStrike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1 ราย </a:t>
                      </a: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รักษาครบแล้ว รอ</a:t>
                      </a:r>
                      <a:r>
                        <a:rPr kumimoji="0" lang="en-US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CXR </a:t>
                      </a: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อีกครั้ง </a:t>
                      </a:r>
                      <a:r>
                        <a:rPr lang="th-TH" sz="1500" b="1" i="0" u="none" strike="noStrike" baseline="0" dirty="0" smtClean="0">
                          <a:solidFill>
                            <a:srgbClr val="FF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500" b="1" i="0" u="none" strike="noStrike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15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โซ่พิสัย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MDR</a:t>
                      </a:r>
                      <a:endParaRPr lang="th-TH" sz="20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กำลังรักษา 3 ราย ปฏิเสธการรักษา 1 ราย รักษาครบ  1 ราย</a:t>
                      </a: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เซกา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MDR</a:t>
                      </a:r>
                      <a:endParaRPr lang="th-TH" sz="20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กำลังรักษา 3 ราย</a:t>
                      </a: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ปากคาด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MDR</a:t>
                      </a:r>
                      <a:endParaRPr kumimoji="0" lang="th-TH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กำลังขอยาจากสำนักวัณโรค (ผู้ป่วยไปอยู่อำเภอโซ่พิสัย)</a:t>
                      </a: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ศรีวิไล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MDR</a:t>
                      </a:r>
                      <a:endParaRPr lang="th-TH" sz="20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กำลังรักษา 3 ราย</a:t>
                      </a: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บึงโขงหลง</a:t>
                      </a: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MDR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ปฏิเสธการรักษา 1 ราย กำลังรักษา 1 ราย</a:t>
                      </a:r>
                    </a:p>
                  </a:txBody>
                  <a:tcPr marL="84407" marR="84407" marT="34290" marB="34290"/>
                </a:tc>
              </a:tr>
              <a:tr h="354439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บุ่งคล้า</a:t>
                      </a: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MDR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เสียชีวิต</a:t>
                      </a:r>
                      <a:r>
                        <a:rPr lang="th-TH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ฆ่าตัวตาย ปี 59</a:t>
                      </a:r>
                      <a:r>
                        <a:rPr lang="en-US" sz="1500" b="1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th-TH" sz="1500" b="1" dirty="0" smtClean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/>
                </a:tc>
              </a:tr>
              <a:tr h="625497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จ.บึงกาฬ</a:t>
                      </a:r>
                    </a:p>
                  </a:txBody>
                  <a:tcPr marL="84407" marR="84407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PSK" pitchFamily="34" charset="-34"/>
                          <a:cs typeface="TH SarabunPSK" pitchFamily="34" charset="-34"/>
                        </a:rPr>
                        <a:t>16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84407" marR="84407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กำลังรักษา 10 ราย รอยา 1 ราย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 smtClean="0">
                          <a:latin typeface="TH SarabunPSK" pitchFamily="34" charset="-34"/>
                          <a:cs typeface="TH SarabunPSK" pitchFamily="34" charset="-34"/>
                        </a:rPr>
                        <a:t>ปฏิเสธการรักษา 3 ราย </a:t>
                      </a:r>
                      <a:r>
                        <a:rPr kumimoji="0" lang="th-TH" sz="1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รักษาครบ  2 ราย</a:t>
                      </a:r>
                    </a:p>
                  </a:txBody>
                  <a:tcPr marL="84407" marR="84407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>
          <a:xfrm>
            <a:off x="179512" y="4411111"/>
            <a:ext cx="89154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เราไม่จัดการ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:  case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Relapse,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MDR</a:t>
            </a:r>
            <a:b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เราคงต้องเสียค่าใช้จ่ายในการรักษาวัณโรคดื้อยารุนแรงมาก 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(XDR )</a:t>
            </a:r>
            <a:r>
              <a:rPr lang="th-TH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สูงขึ้น</a:t>
            </a:r>
            <a:r>
              <a:rPr lang="en-US" sz="2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3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72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971600" y="1779662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1) เรื่อง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ประธานแจ้งให้ที่ประชุมทราบ</a:t>
            </a:r>
          </a:p>
        </p:txBody>
      </p:sp>
    </p:spTree>
    <p:extLst>
      <p:ext uri="{BB962C8B-B14F-4D97-AF65-F5344CB8AC3E}">
        <p14:creationId xmlns:p14="http://schemas.microsoft.com/office/powerpoint/2010/main" val="3154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8" y="1794445"/>
            <a:ext cx="533400" cy="5334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8" y="826998"/>
            <a:ext cx="533400" cy="5334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0668" y="39604"/>
            <a:ext cx="8112034" cy="599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>
                <a:latin typeface="TH SarabunIT๙" pitchFamily="34" charset="-34"/>
                <a:cs typeface="TH SarabunIT๙" pitchFamily="34" charset="-34"/>
              </a:rPr>
              <a:t>การค้นพบและขึ้นทะเบียนรักษา</a:t>
            </a:r>
            <a:r>
              <a:rPr lang="en-US" sz="2400" b="1" dirty="0">
                <a:latin typeface="TH SarabunIT๙" pitchFamily="34" charset="-34"/>
                <a:cs typeface="TH SarabunIT๙" pitchFamily="34" charset="-34"/>
              </a:rPr>
              <a:t>(TB Treatment Coverage) ≥ </a:t>
            </a:r>
            <a:r>
              <a:rPr lang="th-TH" sz="2400" b="1" dirty="0">
                <a:latin typeface="TH SarabunIT๙" pitchFamily="34" charset="-34"/>
                <a:cs typeface="TH SarabunIT๙" pitchFamily="34" charset="-34"/>
              </a:rPr>
              <a:t>ร้อยละ</a:t>
            </a:r>
            <a:r>
              <a:rPr lang="en-US" sz="2400" b="1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>
                <a:latin typeface="TH SarabunIT๙" pitchFamily="34" charset="-34"/>
                <a:cs typeface="TH SarabunIT๙" pitchFamily="34" charset="-34"/>
              </a:rPr>
              <a:t>82.5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4810" y="952461"/>
            <a:ext cx="3694340" cy="3462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 </a:t>
            </a:r>
            <a:r>
              <a:rPr lang="en-US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662  </a:t>
            </a: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คิดเป็น </a:t>
            </a:r>
            <a:r>
              <a:rPr lang="en-US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156</a:t>
            </a: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ต่อประชากรแสนคน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1509" y="1738232"/>
            <a:ext cx="3694340" cy="777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(ต.ค.- มี.ค.) </a:t>
            </a:r>
            <a:r>
              <a:rPr lang="en-US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330 </a:t>
            </a: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en-US" sz="18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ค้นหาผู้ป่วยรายใหม่ได้ </a:t>
            </a:r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195</a:t>
            </a: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คิดเป็นร้อยละ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59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27764" y="421596"/>
            <a:ext cx="8685662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137086" y="3221682"/>
            <a:ext cx="1427421" cy="629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th-T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 61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60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%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93612" y="4736069"/>
            <a:ext cx="3691155" cy="3462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68580" tIns="34290" rIns="68580" bIns="34290" anchor="t">
            <a:spAutoFit/>
          </a:bodyPr>
          <a:lstStyle/>
          <a:p>
            <a:pPr fontAlgn="b"/>
            <a:r>
              <a:rPr lang="th-TH" sz="180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ที่มาข้อมูล  </a:t>
            </a:r>
            <a:r>
              <a:rPr lang="en-US" sz="180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tbcmthailand.net  </a:t>
            </a:r>
            <a:r>
              <a:rPr lang="th-TH" sz="1800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ณ.วันที่ 29 มีนาคม 2562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692406" y="626077"/>
            <a:ext cx="2464095" cy="200921"/>
          </a:xfrm>
          <a:prstGeom prst="rect">
            <a:avLst/>
          </a:prstGeom>
        </p:spPr>
        <p:txBody>
          <a:bodyPr wrap="square" lIns="68580" tIns="34290" rIns="68580" bIns="3429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th-TH" sz="1500" dirty="0">
                <a:solidFill>
                  <a:srgbClr val="FF0000"/>
                </a:solidFill>
              </a:rPr>
              <a:t>เป้าหมาย 156 ต่อประชากรแสนคน</a:t>
            </a:r>
          </a:p>
        </p:txBody>
      </p:sp>
      <p:graphicFrame>
        <p:nvGraphicFramePr>
          <p:cNvPr id="13" name="แผนภูมิ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6587"/>
              </p:ext>
            </p:extLst>
          </p:nvPr>
        </p:nvGraphicFramePr>
        <p:xfrm>
          <a:off x="71023" y="2603648"/>
          <a:ext cx="6946466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แผนภูมิ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587053"/>
              </p:ext>
            </p:extLst>
          </p:nvPr>
        </p:nvGraphicFramePr>
        <p:xfrm>
          <a:off x="4795616" y="688809"/>
          <a:ext cx="4257675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50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69481353"/>
              </p:ext>
            </p:extLst>
          </p:nvPr>
        </p:nvGraphicFramePr>
        <p:xfrm>
          <a:off x="3797879" y="601747"/>
          <a:ext cx="5346122" cy="394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สี่เหลี่ยมผืนผ้า 3"/>
          <p:cNvSpPr/>
          <p:nvPr/>
        </p:nvSpPr>
        <p:spPr>
          <a:xfrm>
            <a:off x="1" y="39644"/>
            <a:ext cx="9144000" cy="5001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lvl="0" algn="ctr" fontAlgn="b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ผลการดำเนินการคัดกรองผู้ป่วย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TB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จำแนก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7 กลุ่มเสี่ยง</a:t>
            </a:r>
            <a:endParaRPr lang="th-TH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601748"/>
            <a:ext cx="381000" cy="381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2" name="สี่เหลี่ยมผืนผ้า 1"/>
          <p:cNvSpPr/>
          <p:nvPr/>
        </p:nvSpPr>
        <p:spPr>
          <a:xfrm>
            <a:off x="885335" y="614268"/>
            <a:ext cx="1921039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CXR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ในโปรแกรม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27784" y="645441"/>
            <a:ext cx="1080120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11,</a:t>
            </a:r>
            <a:r>
              <a:rPr lang="th-TH" sz="20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611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283" y="997519"/>
            <a:ext cx="3233307" cy="3000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th-TH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ผิดปกติ 192 ราย วินิจฉัยเป็นวัณโรค 100 ราย</a:t>
            </a:r>
            <a:r>
              <a:rPr lang="en-US" sz="1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8562" y="1418358"/>
            <a:ext cx="2080780" cy="4385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th-TH" sz="2400" b="1" dirty="0" smtClean="0"/>
              <a:t>เป้าหมายร้อยละ 90</a:t>
            </a:r>
            <a:endParaRPr lang="th-TH" sz="2400" b="1" dirty="0"/>
          </a:p>
        </p:txBody>
      </p:sp>
      <p:graphicFrame>
        <p:nvGraphicFramePr>
          <p:cNvPr id="11" name="แผนภูมิ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955667"/>
              </p:ext>
            </p:extLst>
          </p:nvPr>
        </p:nvGraphicFramePr>
        <p:xfrm>
          <a:off x="0" y="1865325"/>
          <a:ext cx="3748520" cy="31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3700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91680" y="15832"/>
            <a:ext cx="5887566" cy="59528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th-TH" sz="40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ea typeface="+mn-ea"/>
                <a:cs typeface="PSL PanpilasSP" pitchFamily="18" charset="-34"/>
              </a:rPr>
              <a:t>ผู้ป่วยวัณโรคที่ขึ้นทะเบียนรักษาปี 2562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45781"/>
              </p:ext>
            </p:extLst>
          </p:nvPr>
        </p:nvGraphicFramePr>
        <p:xfrm>
          <a:off x="683568" y="699542"/>
          <a:ext cx="7341177" cy="4280520"/>
        </p:xfrm>
        <a:graphic>
          <a:graphicData uri="http://schemas.openxmlformats.org/drawingml/2006/table">
            <a:tbl>
              <a:tblPr/>
              <a:tblGrid>
                <a:gridCol w="4500840"/>
                <a:gridCol w="2840337"/>
              </a:tblGrid>
              <a:tr h="5760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kern="1200" spc="67" dirty="0">
                          <a:ln w="11430">
                            <a:solidFill>
                              <a:srgbClr val="0000CC"/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SL PanpilasSP" pitchFamily="18" charset="-34"/>
                          <a:ea typeface="+mn-ea"/>
                          <a:cs typeface="PSL PanpilasSP" pitchFamily="18" charset="-34"/>
                        </a:rPr>
                        <a:t>กลุ่มผู้ป่วยที่ขึ้นทะเบียนรักษา ปี 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kern="1200" spc="67" dirty="0">
                          <a:ln w="11430">
                            <a:solidFill>
                              <a:srgbClr val="0000CC"/>
                            </a:solidFill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SL PanpilasSP" pitchFamily="18" charset="-34"/>
                          <a:ea typeface="+mn-ea"/>
                          <a:cs typeface="PSL PanpilasSP" pitchFamily="18" charset="-34"/>
                        </a:rPr>
                        <a:t>จำนวนผู้ป่วย(คน)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ผู้ต้องขัง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ในเรือนจำ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0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ติดยาเสพติดหรือมีความผิดปกติจากการติดสุรา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ผู้ป่วย </a:t>
                      </a:r>
                      <a:r>
                        <a:rPr lang="en-US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B24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ผู้ป่วย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โรคไตเรื้อรัง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ผู้ป่วย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โรคมะเร็ง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มีประวัติเป็นวัณโรค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สัมผัสใกล้ชิดวัณโรค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สัมผัสวัณโรคดื้อยาร่วมบ้าน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สัมผัสวัณโรคร่วมบ้าน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ผู้สูงอายุ</a:t>
                      </a:r>
                      <a:endParaRPr lang="th-TH" sz="16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อาศัยในชุมชนแออัด/ค่ายอพยพ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โรคเบาหวาน</a:t>
                      </a:r>
                      <a:endParaRPr lang="th-TH" sz="16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โรค</a:t>
                      </a:r>
                      <a:r>
                        <a:rPr lang="th-TH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ปอดอุดกั้นเรื้อรัง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	</a:t>
                      </a:r>
                      <a:r>
                        <a:rPr lang="th-TH" sz="16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อื่นๆ</a:t>
                      </a:r>
                      <a:endParaRPr lang="th-TH" sz="1600" b="1" i="0" u="none" strike="noStrike" dirty="0">
                        <a:solidFill>
                          <a:srgbClr val="7030A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ผลรวมทั้งหมด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วงรี 3"/>
          <p:cNvSpPr/>
          <p:nvPr/>
        </p:nvSpPr>
        <p:spPr>
          <a:xfrm>
            <a:off x="6334214" y="2754840"/>
            <a:ext cx="576064" cy="21602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วงรี 4"/>
          <p:cNvSpPr/>
          <p:nvPr/>
        </p:nvSpPr>
        <p:spPr>
          <a:xfrm>
            <a:off x="6313971" y="3507854"/>
            <a:ext cx="576064" cy="21602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7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815816" y="4582591"/>
            <a:ext cx="5478607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ที่มาข้อมูล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tbcmthailand.net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 (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27 มีนาคม 2562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แผนภูมิ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115173"/>
              </p:ext>
            </p:extLst>
          </p:nvPr>
        </p:nvGraphicFramePr>
        <p:xfrm>
          <a:off x="558511" y="1285875"/>
          <a:ext cx="8317922" cy="331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1052080" y="121728"/>
            <a:ext cx="7045036" cy="13619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 anchor="ctr">
            <a:spAutoFit/>
          </a:bodyPr>
          <a:lstStyle/>
          <a:p>
            <a:pPr lvl="0" algn="ctr" fontAlgn="b"/>
            <a:endParaRPr lang="en-US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lvl="0" algn="ctr" fontAlgn="b"/>
            <a:r>
              <a:rPr lang="en-US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PA</a:t>
            </a:r>
            <a:r>
              <a:rPr lang="en-US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วัณโรคปอดรายใหม่ </a:t>
            </a:r>
            <a:r>
              <a:rPr lang="en-US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COHORT 1/62</a:t>
            </a:r>
            <a:r>
              <a:rPr lang="th-TH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(ค่าเป้าหมาย </a:t>
            </a:r>
            <a:r>
              <a:rPr lang="en-US" b="1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&gt;</a:t>
            </a:r>
            <a:r>
              <a:rPr lang="en-US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85</a:t>
            </a:r>
            <a:r>
              <a:rPr lang="en-US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%)</a:t>
            </a:r>
          </a:p>
          <a:p>
            <a:pPr lvl="0" algn="ctr" fontAlgn="b"/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87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86390" y="249382"/>
            <a:ext cx="3070514" cy="105044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en-US" sz="2700" b="1" dirty="0">
                <a:latin typeface="TH SarabunPSK" pitchFamily="34" charset="-34"/>
                <a:cs typeface="TH SarabunPSK" pitchFamily="34" charset="-34"/>
              </a:rPr>
              <a:t>DOT </a:t>
            </a:r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ในโปรแกรมปี 61 </a:t>
            </a:r>
            <a:r>
              <a:rPr lang="th-TH" sz="2700" b="1" dirty="0" err="1">
                <a:latin typeface="TH SarabunPSK" pitchFamily="34" charset="-34"/>
                <a:cs typeface="TH SarabunPSK" pitchFamily="34" charset="-34"/>
              </a:rPr>
              <a:t>สปสช</a:t>
            </a:r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.จ่ายรายละ1</a:t>
            </a:r>
            <a:r>
              <a:rPr lang="en-US" sz="27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2700" b="1" dirty="0">
                <a:latin typeface="TH SarabunPSK" pitchFamily="34" charset="-34"/>
                <a:cs typeface="TH SarabunPSK" pitchFamily="34" charset="-34"/>
              </a:rPr>
              <a:t>470 บาท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8" y="249382"/>
            <a:ext cx="5104535" cy="457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17273"/>
              </p:ext>
            </p:extLst>
          </p:nvPr>
        </p:nvGraphicFramePr>
        <p:xfrm>
          <a:off x="5748232" y="1383683"/>
          <a:ext cx="3261537" cy="3102102"/>
        </p:xfrm>
        <a:graphic>
          <a:graphicData uri="http://schemas.openxmlformats.org/drawingml/2006/table">
            <a:tbl>
              <a:tblPr firstRow="1" firstCol="1" bandRow="1"/>
              <a:tblGrid>
                <a:gridCol w="1282560"/>
                <a:gridCol w="1978977"/>
              </a:tblGrid>
              <a:tr h="13562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th-TH" sz="1400" dirty="0">
                          <a:effectLst/>
                          <a:latin typeface="Calibri"/>
                          <a:ea typeface="Calibri"/>
                          <a:cs typeface="TH SarabunIT๙"/>
                        </a:rPr>
                        <a:t>งบการค้นหาผู้ป่วย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CXR 70 % </a:t>
                      </a:r>
                      <a:r>
                        <a:rPr lang="en-US" sz="1400" dirty="0" err="1">
                          <a:effectLst/>
                          <a:latin typeface="TH SarabunIT๙"/>
                          <a:ea typeface="Calibri"/>
                          <a:cs typeface="Cordia New"/>
                        </a:rPr>
                        <a:t>Verbral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 30 % 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เกณฑ์การให้คะแนน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th-TH" sz="1400" dirty="0">
                          <a:effectLst/>
                          <a:latin typeface="Calibri"/>
                          <a:ea typeface="Calibri"/>
                          <a:cs typeface="TH SarabunIT๙"/>
                        </a:rPr>
                        <a:t>งบ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DOT 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โดย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DOT 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คุณภาพนับตามเกณฑ์</a:t>
                      </a:r>
                      <a:r>
                        <a:rPr lang="th-TH" sz="1400" dirty="0" err="1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คร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.ปี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62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 จะนับจำนวนครั้งของแต่ละคน+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Success rate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(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ปี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61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 นับคนไม่นับจำนวน ไม่ดู </a:t>
                      </a: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Success rate) </a:t>
                      </a:r>
                      <a:r>
                        <a:rPr lang="th-TH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เกณฑ์การให้</a:t>
                      </a:r>
                      <a:r>
                        <a:rPr lang="th-TH" sz="1400" dirty="0" smtClean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คะแนน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th-TH" sz="1400" b="1" dirty="0" smtClean="0">
                          <a:solidFill>
                            <a:srgbClr val="C00000"/>
                          </a:solidFill>
                          <a:effectLst/>
                          <a:latin typeface="TH SarabunIT๙"/>
                          <a:ea typeface="Calibri"/>
                          <a:cs typeface="Cordia New"/>
                        </a:rPr>
                        <a:t>(งบประมาณเขต 8 ประมาณ 6 ล้าน)</a:t>
                      </a:r>
                      <a:endParaRPr lang="en-US" sz="9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44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≥60.00		= 5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55.00-59.99	= 4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50.00-54.99	= 3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45.00-49.99	= 2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&lt;45		= 1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≥90.00		= 5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85.01-90	= 4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81.01-85	= 3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75.01-80.00	= 2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  <a:tab pos="900430" algn="l"/>
                        </a:tabLst>
                      </a:pPr>
                      <a:r>
                        <a:rPr lang="en-US" sz="1400" dirty="0">
                          <a:effectLst/>
                          <a:latin typeface="TH SarabunIT๙"/>
                          <a:ea typeface="Calibri"/>
                          <a:cs typeface="Cordia New"/>
                        </a:rPr>
                        <a:t>&lt;75		= 1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5756297" y="4368002"/>
            <a:ext cx="3295893" cy="423193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tabLst>
                <a:tab pos="405289" algn="l"/>
                <a:tab pos="675323" algn="l"/>
              </a:tabLst>
            </a:pPr>
            <a:r>
              <a:rPr lang="th-TH" sz="2000" b="1" dirty="0">
                <a:ea typeface="Calibri"/>
                <a:cs typeface="TH SarabunIT๙"/>
              </a:rPr>
              <a:t>ตัดข้อมูล ณ วันที่ </a:t>
            </a:r>
            <a:r>
              <a:rPr lang="en-US" sz="2000" b="1" dirty="0">
                <a:latin typeface="TH SarabunIT๙"/>
                <a:ea typeface="Calibri"/>
                <a:cs typeface="Cordia New"/>
              </a:rPr>
              <a:t>30</a:t>
            </a:r>
            <a:r>
              <a:rPr lang="th-TH" sz="2000" b="1" dirty="0">
                <a:latin typeface="TH SarabunIT๙"/>
                <a:ea typeface="Calibri"/>
              </a:rPr>
              <a:t> มิถุนายน </a:t>
            </a:r>
            <a:r>
              <a:rPr lang="en-US" sz="2000" b="1" dirty="0">
                <a:latin typeface="TH SarabunIT๙"/>
                <a:ea typeface="Calibri"/>
                <a:cs typeface="Cordia New"/>
              </a:rPr>
              <a:t>2562</a:t>
            </a:r>
            <a:endParaRPr lang="en-US" sz="1100" dirty="0"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0204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11.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6386" name="Picture 2" descr="D:\JIRA\ประชุมประจำเดือน\เมย\cap\DH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922"/>
            <a:ext cx="9116204" cy="466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11.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7410" name="Picture 2" descr="D:\JIRA\ประชุมประจำเดือน\เมย\cap\DH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1" y="453321"/>
            <a:ext cx="9121775" cy="45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5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11.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8434" name="Picture 2" descr="D:\JIRA\ประชุมประจำเดือน\เมย\cap\DH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8"/>
            <a:ext cx="911620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0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11.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9458" name="Picture 2" descr="D:\JIRA\ประชุมประจำเดือน\เมย\cap\DH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5526"/>
            <a:ext cx="8939180" cy="447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5571" y="22434"/>
            <a:ext cx="9121775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11.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สถานการณ์และการดำเนินงานวัณโรคจังหวัดบึงกาฬ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0482" name="Picture 2" descr="D:\JIRA\ประชุมประจำเดือน\เมย\cap\DH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3519"/>
            <a:ext cx="9108504" cy="464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34728" y="195486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1059582"/>
            <a:ext cx="8583329" cy="38779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 ผู้ว่า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ราชการจังหวัดขอบคุณทุกส่วนราชการที่มีส่วนร่วมในการจัดการเลือกตั้งสมาชิกสภาผู้แทนราษฎร เมื่อวันที่ 24 มีนาคม 2562 ที่ผ่านมา เป็นไปด้วยความเรียบร้อย ไม่มีการร้องเรียนใด ๆ ผลการเลือกตั้งอย่างไม่เป็นทางการ ผู้ได้คะแนนสูงสุดในแต่ละเขตดังนี้ </a:t>
            </a:r>
            <a:endParaRPr lang="th-TH" sz="32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 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เขต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เลือกตั้งที่ 1 นายเชิดพงศ์ ราชป้องขันธ์ พรรคเพื่อไทย ได้ 36,117 คะแนน 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เขต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เลือกตั้งที่ 2 นายไตรรงค์ ติธรรม พรรคเพื่อไทย ได้ 35,359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คะแนน</a:t>
            </a:r>
          </a:p>
          <a:p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1026" name="Picture 2" descr="D:\JIRA\CAP\สส\เชิดพงศ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01" y="2787774"/>
            <a:ext cx="1001266" cy="10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JIRA\CAP\สส\w9ii'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65" y="3833242"/>
            <a:ext cx="1102069" cy="9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12.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การจัดสรรอัตราข้าราชการตำแหน่งพยาบาลวิชาชีพ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5" name="รูปภาพ 4" descr="การจัดสรรอัตราข้าราชการ พยาบาลวิชาชีพ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9417" r="6190" b="18147"/>
          <a:stretch/>
        </p:blipFill>
        <p:spPr>
          <a:xfrm>
            <a:off x="1115616" y="555526"/>
            <a:ext cx="6120680" cy="23042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24565" r="8152" b="17743"/>
          <a:stretch/>
        </p:blipFill>
        <p:spPr bwMode="auto">
          <a:xfrm>
            <a:off x="1331640" y="3003798"/>
            <a:ext cx="5608645" cy="2016224"/>
          </a:xfrm>
          <a:prstGeom prst="rect">
            <a:avLst/>
          </a:prstGeom>
          <a:ln w="2857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12.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การจัดสรรอัตราข้าราชการตำแหน่งพยาบาลวิชาชีพ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24195" r="13740" b="7873"/>
          <a:stretch/>
        </p:blipFill>
        <p:spPr bwMode="auto">
          <a:xfrm>
            <a:off x="827584" y="555526"/>
            <a:ext cx="7056784" cy="443648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7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12.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การจัดสรรอัตราข้าราชการตำแหน่งพยาบาลวิชาชีพ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5" name="รูปภาพ 4" descr="Microsoft Excel - เขต 8 ข้อมูลพยาบาลวิชาชีพ มี.ค.6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1506" r="42857" b="8844"/>
          <a:stretch/>
        </p:blipFill>
        <p:spPr>
          <a:xfrm>
            <a:off x="899592" y="555526"/>
            <a:ext cx="7128792" cy="439933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5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13.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การรับย้ายเพื่อดำรงตำแหน่งผู้อำนวยการโรงพยาบาลส่งเสริมสุขภาพตำบลน้ำ</a:t>
            </a:r>
            <a:r>
              <a:rPr lang="th-TH" sz="2000" b="1" spc="67" dirty="0" err="1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จั้น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1506" name="Picture 2" descr="D:\JIRA\ประชุมประจำเดือน\เมย\cap\ผ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4848"/>
            <a:ext cx="5890758" cy="41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6455386" y="1203598"/>
            <a:ext cx="2088232" cy="1754326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3600" b="1" spc="67" dirty="0" smtClean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รับสมัครวันที่ 1 – 11 เมษายน 2562</a:t>
            </a:r>
          </a:p>
        </p:txBody>
      </p:sp>
    </p:spTree>
    <p:extLst>
      <p:ext uri="{BB962C8B-B14F-4D97-AF65-F5344CB8AC3E}">
        <p14:creationId xmlns:p14="http://schemas.microsoft.com/office/powerpoint/2010/main" val="401232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2530" name="Picture 2" descr="D:\JIRA\ประชุมประจำเดือน\เมย\cap\ค่าเสื่อม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843557"/>
            <a:ext cx="9099550" cy="42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3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3554" name="Picture 2" descr="D:\JIRA\ประชุมประจำเดือน\เมย\cap\ค่าเสื่อม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83519"/>
            <a:ext cx="9124950" cy="46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4578" name="Picture 2" descr="D:\JIRA\ประชุมประจำเดือน\เมย\cap\ค่าเสื่อม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83519"/>
            <a:ext cx="9137650" cy="46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5602" name="Picture 2" descr="D:\JIRA\ประชุมประจำเดือน\เมย\cap\ค่าเสื่อม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9"/>
            <a:ext cx="9109075" cy="46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6626" name="Picture 2" descr="D:\JIRA\ประชุมประจำเดือน\เมย\cap\ค่าเสื่อม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27533"/>
            <a:ext cx="9112250" cy="450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3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7651" name="Picture 3" descr="D:\JIRA\ประชุมประจำเดือน\เมย\cap\ค่าเสื่อม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55525"/>
            <a:ext cx="9112250" cy="45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3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23528" y="1059582"/>
            <a:ext cx="8583329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ผู้ว่าราชการจังหวัดขอบคุณทุกส่วนราชการที่มีส่วนร่วมในการจัดงานวันสถาปนาและงานกาชาดจังหวัดบึงกาฬ ในช่วงระหว่างวันที่ 25 มีนาคม – 2 เมษายน 2562 ณ ถนนข้าวเม่าริมโขง จ.บึง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กาฬ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19130" y="2931790"/>
            <a:ext cx="8583329" cy="2092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3.ผู้ว่า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ราชการ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จังหวัดกำชับ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ในการออกหน่วยจังหวัดเคลื่อนที่ทุกครั้งจะให้มีการออกหน่วยบริจาคโลหิตร่วมด้วย 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และกำชับ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ให้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นายอำเภอ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สาธารณสุข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อำเภอ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ประชาสัมพันธ์เชิญชวนประชาชนให้มาบริจาคโลหิตให้มากที่สุด อย่างน้อยควรได้โลหิตในการออกหน่วยแต่ละครั้ง</a:t>
            </a:r>
            <a:r>
              <a:rPr lang="th-TH" sz="32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ไม่ต่า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กว่า 150 ถุง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51520" y="197823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24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8674" name="Picture 2" descr="D:\JIRA\ประชุมประจำเดือน\เมย\cap\ค่าเสื่อม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83519"/>
            <a:ext cx="9086850" cy="465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14.ความก้าวหน้าการดำเนินงานงบค่าเสื่อม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9698" name="Picture 2" descr="D:\JIRA\ประชุมประจำเดือน\เมย\cap\ค่าเสื่อม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55525"/>
            <a:ext cx="9086850" cy="45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15.การ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จัดทำแผนงบลงทุน ปี พ.ศ.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2564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2568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0722" name="Picture 2" descr="D:\JIRA\ประชุมประจำเดือน\เมย\cap\ลงทุน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519"/>
            <a:ext cx="9116204" cy="466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:\JIRA\ประชุมประจำเดือน\เมย\cap\ลงทุน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8575"/>
            <a:ext cx="91376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15.การ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จัดทำแผนงบลงทุน ปี พ.ศ.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2564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2568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1747" name="Picture 3" descr="D:\JIRA\ประชุมประจำเดือน\เมย\cap\ลงทุน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3" y="483517"/>
            <a:ext cx="9188450" cy="46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15.การ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จัดทำแผนงบลงทุน ปี พ.ศ.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2564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2568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2770" name="Picture 2" descr="D:\JIRA\ประชุมประจำเดือน\เมย\cap\ลงทุน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83517"/>
            <a:ext cx="9137650" cy="46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15.การ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จัดทำแผนงบลงทุน ปี พ.ศ.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2564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2568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3794" name="Picture 2" descr="D:\JIRA\ประชุมประจำเดือน\เมย\cap\ลงทุน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3519"/>
            <a:ext cx="9163050" cy="46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16.</a:t>
            </a:r>
            <a:r>
              <a:rPr lang="th-TH" sz="2000" dirty="0"/>
              <a:t> 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การประเมินคุณธรรมและความโปร่งใสหน่วยงานภาครัฐ(</a:t>
            </a:r>
            <a:r>
              <a:rPr lang="en-US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ITA)</a:t>
            </a:r>
          </a:p>
        </p:txBody>
      </p:sp>
      <p:pic>
        <p:nvPicPr>
          <p:cNvPr id="34818" name="Picture 2" descr="D:\JIRA\ITA\hea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6934"/>
            <a:ext cx="2911475" cy="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JIRA\LOGO\logo-กระทรวงสาธารณสุข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083" y="22434"/>
            <a:ext cx="216024" cy="2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89765" y="555526"/>
            <a:ext cx="7272807" cy="4524315"/>
          </a:xfrm>
          <a:prstGeom prst="rect">
            <a:avLst/>
          </a:prstGeom>
          <a:solidFill>
            <a:srgbClr val="FFFF00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EB 1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รายงานการจัดซื้อ จัดจ้าง เผยแพร่ผ่านเว็บไซด์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2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กำหนดกลไกการ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จัดซื้อ จัดจ้าง เผยแพร่ผ่านเว็บไซด์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3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เผยแพร่การจัดซื้อ 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จัดจ้าง เผยแพร่ผ่านเว็บไซด์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4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เผยแพร่ขั้นตอนการ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จัดซื้อ จัดจ้าง เผยแพร่ผ่านเว็บไซด์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5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เปิดโอกาสให้ผู้มีส่วนได้ส่วนเสีย(</a:t>
            </a:r>
            <a:r>
              <a:rPr lang="th-TH" sz="1800" b="1" spc="67" dirty="0" err="1" smtClean="0">
                <a:ln w="11430"/>
                <a:latin typeface="IrisUPC" pitchFamily="34" charset="-34"/>
                <a:cs typeface="IrisUPC" pitchFamily="34" charset="-34"/>
              </a:rPr>
              <a:t>พชต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.)มามีส่วนร่วมการทำงาน เผยแพร่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6 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ผู้มีส่วนได้ส่วนเสีย(</a:t>
            </a:r>
            <a:r>
              <a:rPr lang="th-TH" sz="1800" b="1" spc="67" dirty="0" err="1">
                <a:ln w="11430"/>
                <a:latin typeface="IrisUPC" pitchFamily="34" charset="-34"/>
                <a:cs typeface="IrisUPC" pitchFamily="34" charset="-34"/>
              </a:rPr>
              <a:t>พชต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.)มามีส่วนร่วม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การทำแผนงาน/โครงการ เผยแพร่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7 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ราย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งานผลการดำเนินงานตามโครงการที่มีผู้มีส่วนได้ส่วนเสียรวมงาน 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เผยแพร่ผ่านเว็บไซด์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8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กำหนดกลไก การเผยแพร่ข้อมูลผ่าน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เว็บไซด์</a:t>
            </a: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EB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9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เผยแพร่ข้อมูลข่าวสาร เผยแพร่</a:t>
            </a: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ผ่านเว็บ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ไซด์</a:t>
            </a:r>
            <a:endParaRPr lang="en-US" sz="1800" b="1" spc="67" dirty="0" smtClean="0">
              <a:ln w="11430"/>
              <a:latin typeface="IrisUPC" pitchFamily="34" charset="-34"/>
              <a:cs typeface="IrisUPC" pitchFamily="34" charset="-34"/>
            </a:endParaRPr>
          </a:p>
          <a:p>
            <a:pPr>
              <a:defRPr/>
            </a:pPr>
            <a:r>
              <a:rPr lang="en-US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en-US" sz="1800" b="1" spc="67" dirty="0" smtClean="0">
                <a:ln w="11430"/>
                <a:latin typeface="IrisUPC" pitchFamily="34" charset="-34"/>
                <a:cs typeface="IrisUPC" pitchFamily="34" charset="-34"/>
              </a:rPr>
              <a:t>  1.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ผู้บริหาร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2.โครงสร้างหน่วยงาน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3.นโยบายผู้บริหาร 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4.วิสัยทัศน์ </a:t>
            </a:r>
            <a:r>
              <a:rPr lang="th-TH" sz="1800" b="1" spc="67" dirty="0" err="1" smtClean="0">
                <a:ln w="11430"/>
                <a:latin typeface="IrisUPC" pitchFamily="34" charset="-34"/>
                <a:cs typeface="IrisUPC" pitchFamily="34" charset="-34"/>
              </a:rPr>
              <a:t>พันธ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กิจ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5.นโยบายและยุทธศาสตร์หน่วยงาน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6.แผนปฏิบัติการของหน่วยงาน</a:t>
            </a:r>
          </a:p>
          <a:p>
            <a:pPr>
              <a:defRPr/>
            </a:pPr>
            <a:r>
              <a:rPr lang="th-TH" sz="1800" b="1" spc="67" dirty="0">
                <a:ln w="11430"/>
                <a:latin typeface="IrisUPC" pitchFamily="34" charset="-34"/>
                <a:cs typeface="IrisUPC" pitchFamily="34" charset="-34"/>
              </a:rPr>
              <a:t> </a:t>
            </a:r>
            <a:r>
              <a:rPr lang="th-TH" sz="1800" b="1" spc="67" dirty="0" smtClean="0">
                <a:ln w="11430"/>
                <a:latin typeface="IrisUPC" pitchFamily="34" charset="-34"/>
                <a:cs typeface="IrisUPC" pitchFamily="34" charset="-34"/>
              </a:rPr>
              <a:t> 7.การติดตามประเมินผลตามแผนปฏิบัติการ</a:t>
            </a:r>
            <a:endParaRPr lang="th-TH" sz="1800" b="1" spc="67" dirty="0">
              <a:ln w="11430"/>
              <a:latin typeface="IrisUPC" pitchFamily="34" charset="-34"/>
              <a:cs typeface="Iris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85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22434"/>
            <a:ext cx="911620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000" b="1" spc="67" dirty="0" smtClean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17.การ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ดำเนินงานตาม</a:t>
            </a:r>
            <a:r>
              <a:rPr lang="th-TH" sz="2000" b="1" spc="67" dirty="0" err="1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พรบ</a:t>
            </a:r>
            <a:r>
              <a:rPr lang="th-TH" sz="2000" b="1" spc="67" dirty="0">
                <a:ln w="11430">
                  <a:solidFill>
                    <a:srgbClr val="0000CC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SL PanpilasSP" pitchFamily="18" charset="-34"/>
                <a:cs typeface="PSL PanpilasSP" pitchFamily="18" charset="-34"/>
              </a:rPr>
              <a:t>.ควบคุมแอลกอฮอล์ </a:t>
            </a:r>
            <a:endParaRPr lang="en-US" sz="2000" b="1" spc="67" dirty="0">
              <a:ln w="11430">
                <a:solidFill>
                  <a:srgbClr val="0000CC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5842" name="Picture 2" descr="D:\JIRA\ITA\al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99" y="487981"/>
            <a:ext cx="2098462" cy="25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JIRA\ITA\โฆษณาเหล้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2" y="494002"/>
            <a:ext cx="3563888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3767591" y="2568661"/>
            <a:ext cx="5242686" cy="2585323"/>
          </a:xfrm>
          <a:prstGeom prst="rect">
            <a:avLst/>
          </a:prstGeom>
          <a:solidFill>
            <a:srgbClr val="F0B6D9"/>
          </a:solidFill>
          <a:ln w="57150">
            <a:solidFill>
              <a:srgbClr val="9900FF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54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ประชุม </a:t>
            </a:r>
            <a:r>
              <a:rPr lang="en-US" sz="54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VDO Conference 5 </a:t>
            </a:r>
            <a:r>
              <a:rPr lang="th-TH" sz="5400" b="1" spc="67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UPC" pitchFamily="34" charset="-34"/>
                <a:cs typeface="IrisUPC" pitchFamily="34" charset="-34"/>
              </a:rPr>
              <a:t>เม.ย.62 เวลา 13.30 น.รพ.แม่ข่าย</a:t>
            </a:r>
          </a:p>
        </p:txBody>
      </p:sp>
    </p:spTree>
    <p:extLst>
      <p:ext uri="{BB962C8B-B14F-4D97-AF65-F5344CB8AC3E}">
        <p14:creationId xmlns:p14="http://schemas.microsoft.com/office/powerpoint/2010/main" val="32747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96672" y="2355726"/>
            <a:ext cx="8583329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1.การ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ตั้งทีมเชียร์ การมาบรรจุรับราชการของแพทย์และ</a:t>
            </a:r>
            <a:r>
              <a:rPr lang="th-TH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ทันตแพทย์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ที่จบใหม่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ที่เมืองทองธานีวันที่ 16-31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พฤษภาคม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 โดย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สสจ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.จัดตั้ง 2 ทีม ทีม 1 เชียร์แพทย์ นำโดยรองภมรฯ ทีม 2 เชียร์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ทันตแพทย์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นำทีมโดย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ทพ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.อดิศักดิ์</a:t>
            </a:r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74816" y="3867894"/>
            <a:ext cx="8789672" cy="984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2.รพ.เซกา เปิดบริการ </a:t>
            </a:r>
            <a:r>
              <a:rPr lang="en-US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CT Scan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โดยบริษัทเอกชน จะออกชี้แจงแก่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รพช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.ลูกข่ายในโซนใต้ เริ่มทดสอบระบบ 1-15 เมษายน เริ่มเปิดบริการ 16 เมษายน ตลอดเวลา(24 ชม.)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29373" y="12347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1.5 เรื่อง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จากชมรมสาธารณสุขแห่งประเทศไทย สาขาจังหวัดบึงกาฬ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271" y="156363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1.6 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จากชมรมผู้อำนวยการโรงพยาบาลชุมชน</a:t>
            </a:r>
            <a:endParaRPr lang="th-TH" sz="32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23529" y="843558"/>
            <a:ext cx="3384376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ปัญหาการรับบริจาคโลหิต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29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229373" y="123478"/>
            <a:ext cx="8474216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1.7 เรื่องจาก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เรื่องจากที่ประชุม หัวหน้าส่วนราชการและกำนันผู้ใหญ่บ้าน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3528" y="1131590"/>
            <a:ext cx="8583329" cy="35702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2..........................................................................................................................</a:t>
            </a: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</a:t>
            </a: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</a:t>
            </a:r>
          </a:p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</a:t>
            </a:r>
            <a:endParaRPr lang="th-TH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10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23529" y="1059582"/>
            <a:ext cx="3384376" cy="6155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ปัญหาการรับบริจาคโลหิต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23529" y="1851670"/>
            <a:ext cx="8583329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1.ใช้เวลาในระหว่างขั้นตอน คัดกรอง(เจาะเลือดตรวจกรุ๊ปเลือด</a:t>
            </a:r>
            <a:r>
              <a:rPr lang="en-US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+</a:t>
            </a:r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ความเข้มเลือด) รอรับถุง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2852" y="3219822"/>
            <a:ext cx="858332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2.เตียงไม่พอ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84669" y="4083918"/>
            <a:ext cx="858332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3.ความต้องการ 7,000 ถุง รับบริจาคได้ 5,000 ถุง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4559" y="195486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19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112512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2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) เรื่องรับรองรายงานการประชุม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195736" y="2355726"/>
            <a:ext cx="4968552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 / 2562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ประจำเดือน มีนาคม </a:t>
            </a:r>
          </a:p>
        </p:txBody>
      </p:sp>
    </p:spTree>
    <p:extLst>
      <p:ext uri="{BB962C8B-B14F-4D97-AF65-F5344CB8AC3E}">
        <p14:creationId xmlns:p14="http://schemas.microsoft.com/office/powerpoint/2010/main" val="35708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3) เรื่องสืบเนื่องและติดตาม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2356" y="922519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3.1 กลุ่ม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งานบริหารทั่วไป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3077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88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3) เรื่องสืบเนื่องและติดตาม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2356" y="922519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3.2 กลุ่มงานสนับสนุนวิชาการและบริการ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3077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57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3) เรื่องสืบเนื่องและติดตาม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2356" y="922519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3.3 กลุ่มงานส่งเสริมสุขภาพและป้องกันโรค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3077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2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3) เรื่องสืบเนื่องและติดตาม</a:t>
            </a:r>
            <a:endParaRPr lang="th-TH" sz="3600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2356" y="922519"/>
            <a:ext cx="7073940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3.4 คณะทำงาน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พัฒนาระบบข้อมูลสารสนเทศด้านสุขภาพอำเภอ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30777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50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4)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เรื่องเสนอเพื่อทราบและถือปฏิบัติ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23391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1.การ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ขับเคลื่อนงานของคณะกรรมการพัฒนาคุณภาพชีวิตระดับตำบล(</a:t>
            </a:r>
            <a:r>
              <a:rPr lang="th-TH" sz="24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พชต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.)</a:t>
            </a:r>
            <a:endParaRPr lang="en-US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2.รับบริจาคโลหิต วันที่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19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เมษายน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2562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ขอให้ทุกหน่วยบริการ ทำคำขอจ่ายขาดค่า</a:t>
            </a:r>
            <a:r>
              <a:rPr lang="th-TH" sz="24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จัดบูธนิทรรศ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การ มหกรรม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NCD 2561 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มาเบิกที่</a:t>
            </a:r>
            <a:r>
              <a:rPr lang="th-TH" sz="24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สสอ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.เซกา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4..........................................................................................................................................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............................................................................................................................................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2356" y="922519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.1 กลุ่ม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งานบริหารทั่วไป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461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574749" y="123478"/>
            <a:ext cx="7178627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ระเบียบวาระที่ 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4)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เรื่องเสนอเพื่อทราบและถือปฏิบัติ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62356" y="1635646"/>
            <a:ext cx="8583329" cy="1231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1.การ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ขับเคลื่อนงานป้องกันปัญหา</a:t>
            </a:r>
            <a:r>
              <a:rPr lang="th-TH" sz="24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ยาเสพติด</a:t>
            </a:r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และการรับประเมินจังหวัด </a:t>
            </a:r>
            <a:r>
              <a:rPr lang="en-US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To be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no.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2.การจัดงาน</a:t>
            </a:r>
            <a:r>
              <a:rPr lang="th-TH" sz="24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วันอ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สม.แห่งชาติ</a:t>
            </a:r>
          </a:p>
          <a:p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3.ค่ายปรับเปลี่ยนพฤติกรรม ค่าย </a:t>
            </a:r>
            <a:r>
              <a:rPr lang="en-US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3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ห้วงสิ้นเดือน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เมษายน</a:t>
            </a:r>
            <a:endParaRPr lang="th-TH" sz="2400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62356" y="922519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4.2 กลุ่มงานสนับสนุนวิชาการและบริการ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52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771550"/>
            <a:ext cx="8583329" cy="6771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</a:t>
            </a:r>
            <a:r>
              <a:rPr lang="th-TH" sz="1800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อส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ม.เข้าร่วมกองทุนออมแห่งชาติ อายุผู้สมัคร </a:t>
            </a:r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15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– </a:t>
            </a:r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60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ปี เดือนละอย่างน้อย </a:t>
            </a:r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50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บาทรัฐจะช่วยอีก ครึ่ง แต่ไม่เกินเดือนละ </a:t>
            </a:r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1,050 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บาท  ครบเกษียณ จะจ่ายคืนแบบบำนาญ แบบบำเหน็จกรณีบาดเจ็บ (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ซึ่งจังหวัดบึงกาฬถูกจัดลำดับ</a:t>
            </a:r>
            <a:r>
              <a:rPr lang="th-TH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การออมได้ลำดับ </a:t>
            </a:r>
            <a:r>
              <a:rPr lang="en-US" sz="18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61)</a:t>
            </a:r>
            <a:endParaRPr lang="th-TH" sz="18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0870" y="123478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4.2 กลุ่มงานสนับสนุนวิชาการและบริการ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2732"/>
            <a:ext cx="8496944" cy="350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22172" y="658322"/>
            <a:ext cx="8583329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24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1.การขับเคลื่อนงานตามแผนปฏิบัติการและการ</a:t>
            </a:r>
            <a:r>
              <a:rPr lang="th-TH" sz="24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ประเมินผล</a:t>
            </a:r>
            <a:endParaRPr lang="th-TH" sz="24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2172" y="51470"/>
            <a:ext cx="4968552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4.3 กลุ่มงานส่งเสริมสุขภาพและป้องกันโรค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00206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3598"/>
            <a:ext cx="7272808" cy="39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771800" y="4659982"/>
            <a:ext cx="864096" cy="21602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338304"/>
            <a:ext cx="8807450" cy="4805138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735796" y="51470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04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5094" y="915566"/>
            <a:ext cx="8583329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200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4.ขอ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ชิญหัวหน้าส่วนราชการทุกแห่งพร้อมเจ้าหน้าที่ในสังกัดเข้าร่วมพิธีพลีกรรมตักน้าศักดิ์สิทธิ์เพื่อไปใช้ในพระราชพิธีบรมราชาภิเษกสมเด็จพระเจ้าอยู่หัวมหา</a:t>
            </a:r>
            <a:r>
              <a:rPr lang="th-TH" sz="32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วชิรา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ลง</a:t>
            </a:r>
            <a:r>
              <a:rPr lang="th-TH" sz="32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กรณ์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sz="32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บดินทร</a:t>
            </a:r>
            <a:r>
              <a:rPr lang="th-TH" sz="3200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เทพ</a:t>
            </a:r>
            <a:r>
              <a:rPr lang="th-TH" sz="3200" b="1" spc="67" dirty="0" err="1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ยวรางกูร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987824" y="2571749"/>
            <a:ext cx="1692188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กำหนดการ</a:t>
            </a:r>
            <a:endParaRPr lang="th-TH" sz="3200" b="1" spc="67" dirty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46388" y="3147814"/>
            <a:ext cx="8502076" cy="18466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วันที่ 6 เมษายน 2562 แบ่งสายในการ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ตักน้ำเป็น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 สาย ได้แก่ </a:t>
            </a:r>
            <a:endParaRPr lang="th-TH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สาย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1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ตักน้ำจาก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น้า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ตกถ้ำพระ (</a:t>
            </a:r>
            <a:r>
              <a:rPr lang="th-TH" b="1" spc="67" dirty="0" err="1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โสกก่าม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โคกกระแซ บ้านต้อง คำบอน</a:t>
            </a:r>
          </a:p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สาย 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2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ตักน้ำจาก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อ่าง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เก็บน้ำบึง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โขงหลง อ.บึงโขงหลง </a:t>
            </a:r>
            <a:endParaRPr lang="th-TH" b="1" spc="67" dirty="0" smtClean="0">
              <a:ln w="11430">
                <a:solidFill>
                  <a:srgbClr val="0000CC"/>
                </a:solidFill>
              </a:ln>
              <a:solidFill>
                <a:srgbClr val="9900FF"/>
              </a:solidFill>
              <a:latin typeface="PSL PanpilasSP" pitchFamily="18" charset="-34"/>
              <a:cs typeface="PSL PanpilasSP" pitchFamily="18" charset="-34"/>
            </a:endParaRPr>
          </a:p>
          <a:p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</a:t>
            </a:r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                        เริ่ม</a:t>
            </a:r>
            <a:r>
              <a:rPr lang="th-TH" b="1" spc="67" dirty="0">
                <a:ln w="11430">
                  <a:solidFill>
                    <a:srgbClr val="0000CC"/>
                  </a:solidFill>
                </a:ln>
                <a:solidFill>
                  <a:srgbClr val="9900FF"/>
                </a:solidFill>
                <a:latin typeface="PSL PanpilasSP" pitchFamily="18" charset="-34"/>
                <a:cs typeface="PSL PanpilasSP" pitchFamily="18" charset="-34"/>
              </a:rPr>
              <a:t>พิธีเวลาประมาณ 8.30 น.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4559" y="195486"/>
            <a:ext cx="4101033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1.1 </a:t>
            </a:r>
            <a:r>
              <a:rPr lang="th-TH" sz="3600" b="1" spc="67" dirty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เรื่องจากกรมการ</a:t>
            </a:r>
            <a:r>
              <a:rPr lang="th-TH" sz="3600" b="1" spc="67" dirty="0" smtClean="0">
                <a:ln w="11430">
                  <a:solidFill>
                    <a:srgbClr val="0000CC"/>
                  </a:solidFill>
                </a:ln>
                <a:solidFill>
                  <a:srgbClr val="002060"/>
                </a:solidFill>
                <a:latin typeface="PSL PanpilasSP" pitchFamily="18" charset="-34"/>
                <a:cs typeface="PSL PanpilasSP" pitchFamily="18" charset="-34"/>
              </a:rPr>
              <a:t>จังหวัด</a:t>
            </a:r>
            <a:endParaRPr lang="th-TH" sz="3600" b="1" u="sng" spc="67" dirty="0">
              <a:ln w="11430">
                <a:solidFill>
                  <a:srgbClr val="0000CC"/>
                </a:solidFill>
              </a:ln>
              <a:solidFill>
                <a:srgbClr val="FF66CC"/>
              </a:solidFill>
              <a:latin typeface="PSL PanpilasSP" pitchFamily="18" charset="-34"/>
              <a:cs typeface="PSL PanpilasSP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0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2" y="771550"/>
            <a:ext cx="9010650" cy="43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6993"/>
            <a:ext cx="8439150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1479550"/>
            <a:ext cx="88519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6993"/>
            <a:ext cx="8451850" cy="44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6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542"/>
            <a:ext cx="84899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9542"/>
            <a:ext cx="8235950" cy="43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" y="987574"/>
            <a:ext cx="9150624" cy="38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36993"/>
            <a:ext cx="81216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92"/>
            <a:ext cx="8964488" cy="4383030"/>
          </a:xfrm>
          <a:prstGeom prst="rect">
            <a:avLst/>
          </a:prstGeom>
        </p:spPr>
      </p:pic>
      <p:sp>
        <p:nvSpPr>
          <p:cNvPr id="4" name="วงรี 3"/>
          <p:cNvSpPr/>
          <p:nvPr/>
        </p:nvSpPr>
        <p:spPr>
          <a:xfrm>
            <a:off x="6300192" y="4227934"/>
            <a:ext cx="122413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31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339752" y="82995"/>
            <a:ext cx="3672408" cy="553998"/>
          </a:xfrm>
          <a:prstGeom prst="rect">
            <a:avLst/>
          </a:prstGeom>
          <a:solidFill>
            <a:srgbClr val="002060"/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67" dirty="0" smtClean="0">
                <a:ln w="11430">
                  <a:solidFill>
                    <a:srgbClr val="0000CC"/>
                  </a:solidFill>
                </a:ln>
                <a:solidFill>
                  <a:srgbClr val="FFFF00"/>
                </a:solidFill>
                <a:latin typeface="PSL PanpilasSP" pitchFamily="18" charset="-34"/>
                <a:cs typeface="PSL PanpilasSP" pitchFamily="18" charset="-34"/>
              </a:rPr>
              <a:t>ตัวอย่างการประเมินผลโครงการ</a:t>
            </a:r>
            <a:endParaRPr lang="en-US" b="1" spc="67" dirty="0">
              <a:ln w="11430">
                <a:solidFill>
                  <a:srgbClr val="0000CC"/>
                </a:solidFill>
              </a:ln>
              <a:solidFill>
                <a:srgbClr val="FFFF00"/>
              </a:solidFill>
              <a:latin typeface="PSL PanpilasSP" pitchFamily="18" charset="-34"/>
              <a:cs typeface="PSL PanpilasSP" pitchFamily="18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4443958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339752" y="4731990"/>
            <a:ext cx="2016224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7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5492</TotalTime>
  <Words>5268</Words>
  <Application>Microsoft Office PowerPoint</Application>
  <PresentationFormat>นำเสนอทางหน้าจอ (16:9)</PresentationFormat>
  <Paragraphs>592</Paragraphs>
  <Slides>129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129</vt:i4>
      </vt:variant>
    </vt:vector>
  </HeadingPairs>
  <TitlesOfParts>
    <vt:vector size="142" baseType="lpstr">
      <vt:lpstr>Angsana New</vt:lpstr>
      <vt:lpstr>Arial</vt:lpstr>
      <vt:lpstr>Calibri</vt:lpstr>
      <vt:lpstr>Cordia New</vt:lpstr>
      <vt:lpstr>IrisUPC</vt:lpstr>
      <vt:lpstr>LilyUPC</vt:lpstr>
      <vt:lpstr>PSL Isara</vt:lpstr>
      <vt:lpstr>PSL PanpilasSP</vt:lpstr>
      <vt:lpstr>Segoe UI Symbol</vt:lpstr>
      <vt:lpstr>TH Niramit AS</vt:lpstr>
      <vt:lpstr>TH SarabunIT๙</vt:lpstr>
      <vt:lpstr>TH SarabunPSK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อปริหานิยะธรรม 7 ประการ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จำนวนผู้ป่วยวัณโรคที่ขึ้นทะเบียนรักษา จังหวัดบึงกาฬ</vt:lpstr>
      <vt:lpstr>ถ้าเราไม่จัดการ :  case Relapse, MDR เราคงต้องเสียค่าใช้จ่ายในการรักษาวัณโรคดื้อยารุนแรงมาก (XDR ) สูงขึ้น </vt:lpstr>
      <vt:lpstr>งานนำเสนอ PowerPoint</vt:lpstr>
      <vt:lpstr>งานนำเสนอ PowerPoint</vt:lpstr>
      <vt:lpstr>ผู้ป่วยวัณโรคที่ขึ้นทะเบียนรักษาปี 2562</vt:lpstr>
      <vt:lpstr>งานนำเสนอ PowerPoint</vt:lpstr>
      <vt:lpstr>การDOT ในโปรแกรมปี 61 สปสช.จ่ายรายละ1,470 บาท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Corporate Edition</dc:creator>
  <cp:lastModifiedBy>Windows User</cp:lastModifiedBy>
  <cp:revision>738</cp:revision>
  <dcterms:created xsi:type="dcterms:W3CDTF">2014-11-28T13:15:07Z</dcterms:created>
  <dcterms:modified xsi:type="dcterms:W3CDTF">2019-04-09T06:42:05Z</dcterms:modified>
</cp:coreProperties>
</file>